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4"/>
  </p:sldMasterIdLst>
  <p:notesMasterIdLst>
    <p:notesMasterId r:id="rId62"/>
  </p:notesMasterIdLst>
  <p:handoutMasterIdLst>
    <p:handoutMasterId r:id="rId63"/>
  </p:handoutMasterIdLst>
  <p:sldIdLst>
    <p:sldId id="394" r:id="rId5"/>
    <p:sldId id="389" r:id="rId6"/>
    <p:sldId id="401" r:id="rId7"/>
    <p:sldId id="402" r:id="rId8"/>
    <p:sldId id="405" r:id="rId9"/>
    <p:sldId id="404" r:id="rId10"/>
    <p:sldId id="422" r:id="rId11"/>
    <p:sldId id="423" r:id="rId12"/>
    <p:sldId id="424" r:id="rId13"/>
    <p:sldId id="399" r:id="rId14"/>
    <p:sldId id="427" r:id="rId15"/>
    <p:sldId id="428" r:id="rId16"/>
    <p:sldId id="429" r:id="rId17"/>
    <p:sldId id="431" r:id="rId18"/>
    <p:sldId id="432" r:id="rId19"/>
    <p:sldId id="451" r:id="rId20"/>
    <p:sldId id="434" r:id="rId21"/>
    <p:sldId id="454" r:id="rId22"/>
    <p:sldId id="444" r:id="rId23"/>
    <p:sldId id="446" r:id="rId24"/>
    <p:sldId id="450" r:id="rId25"/>
    <p:sldId id="445" r:id="rId26"/>
    <p:sldId id="437" r:id="rId27"/>
    <p:sldId id="438" r:id="rId28"/>
    <p:sldId id="439" r:id="rId29"/>
    <p:sldId id="441" r:id="rId30"/>
    <p:sldId id="457" r:id="rId31"/>
    <p:sldId id="466" r:id="rId32"/>
    <p:sldId id="458" r:id="rId33"/>
    <p:sldId id="459" r:id="rId34"/>
    <p:sldId id="461" r:id="rId35"/>
    <p:sldId id="467" r:id="rId36"/>
    <p:sldId id="460" r:id="rId37"/>
    <p:sldId id="462" r:id="rId38"/>
    <p:sldId id="463" r:id="rId39"/>
    <p:sldId id="464" r:id="rId40"/>
    <p:sldId id="465" r:id="rId41"/>
    <p:sldId id="468" r:id="rId42"/>
    <p:sldId id="469" r:id="rId43"/>
    <p:sldId id="470" r:id="rId44"/>
    <p:sldId id="471" r:id="rId45"/>
    <p:sldId id="472" r:id="rId46"/>
    <p:sldId id="475" r:id="rId47"/>
    <p:sldId id="408" r:id="rId48"/>
    <p:sldId id="409" r:id="rId49"/>
    <p:sldId id="410" r:id="rId50"/>
    <p:sldId id="411" r:id="rId51"/>
    <p:sldId id="412" r:id="rId52"/>
    <p:sldId id="414" r:id="rId53"/>
    <p:sldId id="413" r:id="rId54"/>
    <p:sldId id="415" r:id="rId55"/>
    <p:sldId id="416" r:id="rId56"/>
    <p:sldId id="417" r:id="rId57"/>
    <p:sldId id="418" r:id="rId58"/>
    <p:sldId id="419" r:id="rId59"/>
    <p:sldId id="420" r:id="rId60"/>
    <p:sldId id="421" r:id="rId61"/>
  </p:sldIdLst>
  <p:sldSz cx="10972800" cy="6172200"/>
  <p:notesSz cx="6797675" cy="9926638"/>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3801">
          <p15:clr>
            <a:srgbClr val="A4A3A4"/>
          </p15:clr>
        </p15:guide>
        <p15:guide id="2" pos="1152">
          <p15:clr>
            <a:srgbClr val="A4A3A4"/>
          </p15:clr>
        </p15:guide>
        <p15:guide id="3" pos="3487">
          <p15:clr>
            <a:srgbClr val="A4A3A4"/>
          </p15:clr>
        </p15:guide>
        <p15:guide id="4" pos="577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5C7"/>
    <a:srgbClr val="C3C4C5"/>
    <a:srgbClr val="AAABAC"/>
    <a:srgbClr val="B9BABB"/>
    <a:srgbClr val="464748"/>
    <a:srgbClr val="6DD17B"/>
    <a:srgbClr val="59CFF9"/>
    <a:srgbClr val="7CD4F0"/>
    <a:srgbClr val="4A206A"/>
    <a:srgbClr val="F19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2101" autoAdjust="0"/>
  </p:normalViewPr>
  <p:slideViewPr>
    <p:cSldViewPr snapToGrid="0">
      <p:cViewPr>
        <p:scale>
          <a:sx n="41" d="100"/>
          <a:sy n="41" d="100"/>
        </p:scale>
        <p:origin x="1790" y="326"/>
      </p:cViewPr>
      <p:guideLst>
        <p:guide orient="horz" pos="3801"/>
        <p:guide pos="1152"/>
        <p:guide pos="3487"/>
        <p:guide pos="5770"/>
      </p:guideLst>
    </p:cSldViewPr>
  </p:slideViewPr>
  <p:outlineViewPr>
    <p:cViewPr>
      <p:scale>
        <a:sx n="33" d="100"/>
        <a:sy n="33" d="100"/>
      </p:scale>
      <p:origin x="0" y="-610"/>
    </p:cViewPr>
  </p:outlineViewPr>
  <p:notesTextViewPr>
    <p:cViewPr>
      <p:scale>
        <a:sx n="100" d="100"/>
        <a:sy n="100" d="100"/>
      </p:scale>
      <p:origin x="0" y="0"/>
    </p:cViewPr>
  </p:notesTextViewPr>
  <p:sorterViewPr>
    <p:cViewPr>
      <p:scale>
        <a:sx n="87" d="100"/>
        <a:sy n="87" d="100"/>
      </p:scale>
      <p:origin x="0" y="0"/>
    </p:cViewPr>
  </p:sorterViewPr>
  <p:notesViewPr>
    <p:cSldViewPr snapToGrid="0">
      <p:cViewPr varScale="1">
        <p:scale>
          <a:sx n="62" d="100"/>
          <a:sy n="62" d="100"/>
        </p:scale>
        <p:origin x="3240" y="77"/>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p:cNvGrpSpPr/>
          <p:nvPr/>
        </p:nvGrpSpPr>
        <p:grpSpPr>
          <a:xfrm>
            <a:off x="5269614" y="9361448"/>
            <a:ext cx="1050149" cy="213627"/>
            <a:chOff x="8775700" y="3552825"/>
            <a:chExt cx="5156200" cy="952500"/>
          </a:xfrm>
        </p:grpSpPr>
        <p:sp>
          <p:nvSpPr>
            <p:cNvPr id="8" name="Freeform 7"/>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20534" y="9430306"/>
            <a:ext cx="2945659" cy="496332"/>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3/18/2015</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 name="Slide Number Placeholder 6"/>
          <p:cNvSpPr>
            <a:spLocks noGrp="1"/>
          </p:cNvSpPr>
          <p:nvPr>
            <p:ph type="sldNum" sz="quarter" idx="5"/>
          </p:nvPr>
        </p:nvSpPr>
        <p:spPr>
          <a:xfrm>
            <a:off x="3552014" y="9428584"/>
            <a:ext cx="2945659" cy="496332"/>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sp>
        <p:nvSpPr>
          <p:cNvPr id="10" name="Header Placeholder 9"/>
          <p:cNvSpPr>
            <a:spLocks noGrp="1"/>
          </p:cNvSpPr>
          <p:nvPr>
            <p:ph type="hdr" sz="quarter"/>
          </p:nvPr>
        </p:nvSpPr>
        <p:spPr>
          <a:xfrm>
            <a:off x="320535" y="0"/>
            <a:ext cx="3957021" cy="496332"/>
          </a:xfrm>
          <a:prstGeom prst="rect">
            <a:avLst/>
          </a:prstGeom>
        </p:spPr>
        <p:txBody>
          <a:bodyPr vert="horz" lIns="93177" tIns="46589" rIns="93177" bIns="46589" rtlCol="0" anchor="ctr"/>
          <a:lstStyle>
            <a:lvl1pPr algn="l">
              <a:defRPr sz="1100">
                <a:latin typeface="Trebuchet MS" pitchFamily="34" charset="0"/>
              </a:defRPr>
            </a:lvl1pPr>
          </a:lstStyle>
          <a:p>
            <a:r>
              <a:rPr lang="en-US" dirty="0" smtClean="0"/>
              <a:t>GPU Technology Conference. Presented by NVIDIA.</a:t>
            </a:r>
            <a:endParaRPr lang="en-US" dirty="0"/>
          </a:p>
        </p:txBody>
      </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nvidia.com/gpu-accelerated-librar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A219530C-30DE-44E9-9437-BF26CF5706FE}"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2499070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single GPU performance, let’s take a look the multi-GPU case. We tested the performance of GEMM by </a:t>
            </a:r>
            <a:r>
              <a:rPr lang="en-US" baseline="0" dirty="0" err="1" smtClean="0"/>
              <a:t>openBLAS</a:t>
            </a:r>
            <a:r>
              <a:rPr lang="en-US" baseline="0" dirty="0" smtClean="0"/>
              <a:t>, MKL in 1 or 2 CPUs, and then compared with the performance of </a:t>
            </a:r>
            <a:r>
              <a:rPr lang="en-US" baseline="0" dirty="0" err="1" smtClean="0"/>
              <a:t>nvBLAS</a:t>
            </a:r>
            <a:r>
              <a:rPr lang="en-US" baseline="0" dirty="0" smtClean="0"/>
              <a:t> in GPU.</a:t>
            </a:r>
          </a:p>
          <a:p>
            <a:endParaRPr lang="en-US" baseline="0" dirty="0" smtClean="0"/>
          </a:p>
          <a:p>
            <a:r>
              <a:rPr lang="en-US" baseline="0" dirty="0" smtClean="0"/>
              <a:t>In this picture, we shows the speedup against single-thread solution. 1 CPU (8 threads) performance from </a:t>
            </a:r>
            <a:r>
              <a:rPr lang="en-US" baseline="0" dirty="0" err="1" smtClean="0"/>
              <a:t>openBLAS</a:t>
            </a:r>
            <a:r>
              <a:rPr lang="en-US" baseline="0" dirty="0" smtClean="0"/>
              <a:t> and MKL is almost similar about 90X faster than </a:t>
            </a:r>
            <a:r>
              <a:rPr lang="en-US" baseline="0" dirty="0" err="1" smtClean="0"/>
              <a:t>builtin</a:t>
            </a:r>
            <a:r>
              <a:rPr lang="en-US" baseline="0" dirty="0" smtClean="0"/>
              <a:t> R </a:t>
            </a:r>
            <a:r>
              <a:rPr lang="en-US" baseline="0" dirty="0" err="1" smtClean="0"/>
              <a:t>blas</a:t>
            </a:r>
            <a:r>
              <a:rPr lang="en-US" baseline="0" dirty="0" smtClean="0"/>
              <a:t>; while the 1 GPU </a:t>
            </a:r>
            <a:r>
              <a:rPr lang="en-US" baseline="0" dirty="0" err="1" smtClean="0"/>
              <a:t>perfroamnce</a:t>
            </a:r>
            <a:r>
              <a:rPr lang="en-US" baseline="0" dirty="0" smtClean="0"/>
              <a:t> is about 2X times faster than 1 CPU results. And then, you can see the 2 GPU speed gains about 3X faster than 2 CPU (16 threads) solution and 450X faster than R built in routine.</a:t>
            </a:r>
          </a:p>
          <a:p>
            <a:endParaRPr lang="en-US" baseline="0" dirty="0" smtClean="0"/>
          </a:p>
          <a:p>
            <a:r>
              <a:rPr lang="en-US" baseline="0" dirty="0" smtClean="0"/>
              <a:t>So, there is really an awesome result by GPU!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03574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a:t>
            </a:r>
            <a:r>
              <a:rPr lang="en-US" baseline="0" dirty="0" smtClean="0"/>
              <a:t>ge to case 2, this is a more general case to show you how to use CUDA </a:t>
            </a:r>
            <a:r>
              <a:rPr lang="en-US" baseline="0" dirty="0" err="1" smtClean="0"/>
              <a:t>librarie</a:t>
            </a:r>
            <a:r>
              <a:rPr lang="en-US" baseline="0" dirty="0" smtClean="0"/>
              <a:t> to R, including :</a:t>
            </a:r>
          </a:p>
          <a:p>
            <a:endParaRPr lang="en-US" baseline="0" dirty="0" smtClean="0"/>
          </a:p>
          <a:p>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21232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need to determine which function we want to accelerate by GPU. In this case, we take FFT for example, which are widely used in finance, image processing, single processing.</a:t>
            </a:r>
          </a:p>
          <a:p>
            <a:r>
              <a:rPr lang="en-US" baseline="0" dirty="0" smtClean="0"/>
              <a:t>And several R built-in functions, such as convolve, are implemented by FFT, so if we can accelerate FFT by GPU; other routines based on FFT will be speedup as well.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83127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R can’t access GPU directly as I mentioned previously, we  have to write a C/C++/</a:t>
            </a:r>
            <a:r>
              <a:rPr lang="en-US" baseline="0" dirty="0" err="1" smtClean="0"/>
              <a:t>Fortorn</a:t>
            </a:r>
            <a:r>
              <a:rPr lang="en-US" baseline="0" dirty="0" smtClean="0"/>
              <a:t> interface function to call CUDA API as this code shown.</a:t>
            </a:r>
          </a:p>
          <a:p>
            <a:endParaRPr lang="en-US" baseline="0" dirty="0" smtClean="0"/>
          </a:p>
          <a:p>
            <a:r>
              <a:rPr lang="en-US" baseline="0" dirty="0" smtClean="0"/>
              <a:t>Even it looks a little complex, </a:t>
            </a:r>
            <a:r>
              <a:rPr lang="en-US" baseline="0" dirty="0" err="1" smtClean="0"/>
              <a:t>actally</a:t>
            </a:r>
            <a:r>
              <a:rPr lang="en-US" baseline="0" dirty="0" smtClean="0"/>
              <a:t>, this is a standard workflow for calling any CUDA API.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140255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wrote an</a:t>
            </a:r>
            <a:r>
              <a:rPr lang="en-US" baseline="0" dirty="0" smtClean="0"/>
              <a:t> interface function for CUDA API, we can compile it by </a:t>
            </a:r>
            <a:r>
              <a:rPr lang="en-US" baseline="0" dirty="0" err="1" smtClean="0"/>
              <a:t>nvcc</a:t>
            </a:r>
            <a:r>
              <a:rPr lang="en-US" baseline="0" dirty="0" smtClean="0"/>
              <a:t> as this command shown on Linux. If you are working on Window, please see the appendix part in this slide, we can build DLL file as well by visual studio. And then, we need to load the shared object file by dyn.load and use .C to call interface function in R. In here, </a:t>
            </a:r>
            <a:r>
              <a:rPr lang="en-US" baseline="0" dirty="0" err="1" smtClean="0"/>
              <a:t>cufft</a:t>
            </a:r>
            <a:r>
              <a:rPr lang="en-US" baseline="0" dirty="0" smtClean="0"/>
              <a:t> is the interface function we shown in previous page.</a:t>
            </a:r>
          </a:p>
          <a:p>
            <a:endParaRPr lang="en-US" baseline="0" dirty="0" smtClean="0"/>
          </a:p>
          <a:p>
            <a:r>
              <a:rPr lang="en-US" baseline="0" dirty="0" smtClean="0"/>
              <a:t>In practice, we can write a wrapper function to hide these detail information and make the CUDA call like a R accent function in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41267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testing in</a:t>
            </a:r>
            <a:r>
              <a:rPr lang="en-US" baseline="0" dirty="0" smtClean="0"/>
              <a:t> R console, the CUDA version is as similar as R built-in function and we can get the same results.</a:t>
            </a:r>
          </a:p>
          <a:p>
            <a:r>
              <a:rPr lang="en-US" baseline="0" dirty="0" smtClean="0"/>
              <a:t>For high level user, the wrapper function in R can hide all detailed information.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261724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Compared</a:t>
            </a:r>
            <a:r>
              <a:rPr lang="en-US" baseline="0" dirty="0" smtClean="0"/>
              <a:t> the CPU </a:t>
            </a:r>
            <a:r>
              <a:rPr lang="en-US" baseline="0" dirty="0" err="1" smtClean="0"/>
              <a:t>fft</a:t>
            </a:r>
            <a:r>
              <a:rPr lang="en-US" baseline="0" dirty="0" smtClean="0"/>
              <a:t> with GPU </a:t>
            </a:r>
            <a:r>
              <a:rPr lang="en-US" baseline="0" dirty="0" err="1" smtClean="0"/>
              <a:t>fft</a:t>
            </a:r>
            <a:r>
              <a:rPr lang="en-US" baseline="0" dirty="0" smtClean="0"/>
              <a:t>, we can get about 8X speedup for large inputs.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124517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introduction</a:t>
            </a:r>
            <a:r>
              <a:rPr lang="en-US" baseline="0" dirty="0" smtClean="0"/>
              <a:t> for CUDA libraries, I will talk about how to apply directives into R. Recent years, directives becomes a common programming model in parallel computing field because it is easy programming, good portability. Especially, it needs less efforts to accelerate legacy code to avoid rewrite the whole algorithm.</a:t>
            </a:r>
          </a:p>
          <a:p>
            <a:endParaRPr lang="en-US" baseline="0" dirty="0" smtClean="0"/>
          </a:p>
          <a:p>
            <a:r>
              <a:rPr lang="en-US" baseline="0" dirty="0" smtClean="0"/>
              <a:t>In this talk, I will introduce the implementation from C/C++/Fortran level for CPU and GPU.</a:t>
            </a:r>
          </a:p>
          <a:p>
            <a:r>
              <a:rPr lang="en-US" baseline="0" dirty="0" smtClean="0"/>
              <a:t>CPU directives is fit for high level parallelism such as openMP, while GPU directives is good for low level parallelism.</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4218930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show how directives work with R in here by distance function which is implemented by C function.</a:t>
            </a:r>
          </a:p>
          <a:p>
            <a:endParaRPr lang="en-US" baseline="0" dirty="0" smtClean="0"/>
          </a:p>
          <a:p>
            <a:r>
              <a:rPr lang="en-US" baseline="0" dirty="0" err="1" smtClean="0"/>
              <a:t>Dist</a:t>
            </a:r>
            <a:r>
              <a:rPr lang="en-US" baseline="0" dirty="0" smtClean="0"/>
              <a:t>() function can compute </a:t>
            </a:r>
            <a:r>
              <a:rPr lang="en-US" sz="1100" b="0" i="0" kern="1200" dirty="0" smtClean="0">
                <a:solidFill>
                  <a:schemeClr val="tx1"/>
                </a:solidFill>
                <a:effectLst/>
                <a:latin typeface="Trebuchet MS" pitchFamily="34" charset="0"/>
                <a:ea typeface="+mn-ea"/>
                <a:cs typeface="+mn-cs"/>
              </a:rPr>
              <a:t>the distance by specified measurement between the rows of a data matrix.</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2810368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Now</a:t>
            </a:r>
            <a:r>
              <a:rPr lang="en-US" sz="1100" baseline="0" dirty="0" smtClean="0"/>
              <a:t>, we check out the source code of </a:t>
            </a:r>
            <a:r>
              <a:rPr lang="en-US" sz="1100" baseline="0" dirty="0" err="1" smtClean="0"/>
              <a:t>dist</a:t>
            </a:r>
            <a:r>
              <a:rPr lang="en-US" sz="1100" baseline="0" dirty="0" smtClean="0"/>
              <a:t>(), you can find it by grep command on Linux. In here, I don’t explain more details about </a:t>
            </a:r>
            <a:r>
              <a:rPr lang="en-US" sz="1100" baseline="0" dirty="0" err="1" smtClean="0"/>
              <a:t>openACC’s</a:t>
            </a:r>
            <a:r>
              <a:rPr lang="en-US" sz="1100" baseline="0" dirty="0" smtClean="0"/>
              <a:t> grammar and you can find the related sessions on GTC.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Well, I want to highlight several tips when you work with directives.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1. Even directives can reduce the code changes in principle, we still need to reorganize the code structure for high performance in practice.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2. R includes lots of logical functions such as </a:t>
            </a:r>
            <a:r>
              <a:rPr lang="en-US" sz="1100" baseline="0" dirty="0" err="1" smtClean="0"/>
              <a:t>is.nan</a:t>
            </a:r>
            <a:r>
              <a:rPr lang="en-US" sz="1100" baseline="0" dirty="0" smtClean="0"/>
              <a:t>, </a:t>
            </a:r>
            <a:r>
              <a:rPr lang="en-US" sz="1100" baseline="0" dirty="0" err="1" smtClean="0"/>
              <a:t>is.null</a:t>
            </a:r>
            <a:r>
              <a:rPr lang="en-US" sz="1100" baseline="0" dirty="0" smtClean="0"/>
              <a:t>, …, which may can’t port to GPU. So, assume and guarantee the data is clear before pass to GPU.</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3. Notice data copy between CPU and GPU, remove unnecessary data copy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4. As point 2, avoid much logical </a:t>
            </a:r>
            <a:r>
              <a:rPr lang="en-US" sz="1100" baseline="0" dirty="0" err="1" smtClean="0"/>
              <a:t>cheks</a:t>
            </a:r>
            <a:endParaRPr lang="en-US" sz="11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aseline="0" dirty="0" smtClean="0"/>
              <a:t>5. Finally, if your data size is huge, use compiler option ‘-</a:t>
            </a:r>
            <a:r>
              <a:rPr lang="en-US" sz="1100" baseline="0" dirty="0" err="1" smtClean="0"/>
              <a:t>Mlarge_arrays</a:t>
            </a:r>
            <a:r>
              <a:rPr lang="en-US" sz="1100"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272137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4172101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to compile this</a:t>
            </a:r>
            <a:r>
              <a:rPr lang="en-US" baseline="0" dirty="0" smtClean="0"/>
              <a:t> code by PGI. The ideal approach is to change the </a:t>
            </a:r>
            <a:r>
              <a:rPr lang="en-US" baseline="0" dirty="0" err="1" smtClean="0"/>
              <a:t>Makefile</a:t>
            </a:r>
            <a:r>
              <a:rPr lang="en-US" baseline="0" dirty="0" smtClean="0"/>
              <a:t> and let PGI to compile all files for this packages; but it needs much efforts to understand all details and it’s unnecessary.</a:t>
            </a:r>
          </a:p>
          <a:p>
            <a:r>
              <a:rPr lang="en-US" baseline="0" dirty="0" smtClean="0"/>
              <a:t>In here, I introduce a trick method. </a:t>
            </a:r>
          </a:p>
          <a:p>
            <a:endParaRPr lang="en-US" baseline="0" dirty="0" smtClean="0"/>
          </a:p>
          <a:p>
            <a:r>
              <a:rPr lang="en-US" baseline="0" dirty="0" smtClean="0"/>
              <a:t>1. First, in the source code directory,  build the package as previously;</a:t>
            </a:r>
          </a:p>
          <a:p>
            <a:r>
              <a:rPr lang="en-US" baseline="0" dirty="0" smtClean="0"/>
              <a:t>2. Find out how the </a:t>
            </a:r>
            <a:r>
              <a:rPr lang="en-US" baseline="0" dirty="0" err="1" smtClean="0"/>
              <a:t>taget</a:t>
            </a:r>
            <a:r>
              <a:rPr lang="en-US" baseline="0" dirty="0" smtClean="0"/>
              <a:t> file was built, and change </a:t>
            </a:r>
            <a:r>
              <a:rPr lang="en-US" baseline="0" dirty="0" err="1" smtClean="0"/>
              <a:t>gcc</a:t>
            </a:r>
            <a:r>
              <a:rPr lang="en-US" baseline="0" dirty="0" smtClean="0"/>
              <a:t> to </a:t>
            </a:r>
            <a:r>
              <a:rPr lang="en-US" baseline="0" dirty="0" err="1" smtClean="0"/>
              <a:t>pgcc</a:t>
            </a:r>
            <a:endParaRPr lang="en-US" baseline="0" dirty="0" smtClean="0"/>
          </a:p>
          <a:p>
            <a:r>
              <a:rPr lang="en-US" baseline="0" dirty="0" smtClean="0"/>
              <a:t>3. Find out how the final shared object was linked, and change the compiler to </a:t>
            </a:r>
            <a:r>
              <a:rPr lang="en-US" baseline="0" dirty="0" err="1" smtClean="0"/>
              <a:t>pgcc</a:t>
            </a:r>
            <a:endParaRPr lang="en-US" baseline="0" dirty="0" smtClean="0"/>
          </a:p>
          <a:p>
            <a:r>
              <a:rPr lang="en-US" baseline="0" dirty="0" smtClean="0"/>
              <a:t>4. Update so file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474051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simple testing for computing the distance of two large vector is shown in here, and GPU gets 2X speedup from OpenACC.</a:t>
            </a:r>
          </a:p>
          <a:p>
            <a:r>
              <a:rPr lang="en-US" baseline="0" dirty="0" smtClean="0"/>
              <a:t>BTW, I just post a simple implementation of </a:t>
            </a:r>
            <a:r>
              <a:rPr lang="en-US" baseline="0" dirty="0" err="1" smtClean="0"/>
              <a:t>dist</a:t>
            </a:r>
            <a:r>
              <a:rPr lang="en-US" baseline="0" dirty="0" smtClean="0"/>
              <a:t> in previous page which didn’t get the best performance,  and you can continue to optimize this function for a practice.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2008710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change to the last method of this talk, combine CUDA languages to R.</a:t>
            </a:r>
          </a:p>
          <a:p>
            <a:endParaRPr lang="en-US" baseline="0" dirty="0" smtClean="0"/>
          </a:p>
          <a:p>
            <a:r>
              <a:rPr lang="en-US" baseline="0" dirty="0" smtClean="0"/>
              <a:t>When existing libraries can’t meet up your functional and performance target, we can write up your own algorithm by CUDA.</a:t>
            </a:r>
          </a:p>
          <a:p>
            <a:r>
              <a:rPr lang="en-US" baseline="0" dirty="0" smtClean="0"/>
              <a:t>And it is same flow with calling CUDA library in R. Only different is to response write your own function by CUDA.</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969493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wi</a:t>
            </a:r>
            <a:r>
              <a:rPr lang="en-US" baseline="0" dirty="0" smtClean="0"/>
              <a:t>ll still skip the basic CUDA programming technologies in here, and you can find lots of tutorials in this year’s GTC.</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3696486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757225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a:t>
            </a:r>
            <a:r>
              <a:rPr lang="en-US" baseline="0" dirty="0" smtClean="0"/>
              <a:t>e will use KNN algorithm with handwritten recognition dataset to show how to accelerate R in CUDA eco-system by different methods. </a:t>
            </a:r>
          </a:p>
          <a:p>
            <a:r>
              <a:rPr lang="en-US" baseline="0" dirty="0" smtClean="0"/>
              <a:t>This algorithm finds K nearest neighbors from training set by specified distance function, such as in this picture, let’s assume, k=1, we query the label of this digit, and compare with all labeled data,</a:t>
            </a:r>
          </a:p>
          <a:p>
            <a:r>
              <a:rPr lang="en-US" baseline="0" dirty="0" smtClean="0"/>
              <a:t>We find the nearest neighbor is 4, so we return 4 as result. Because each query needs to iterate all data set, so the time complexity is M*N*P for direct implementation.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1026909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page, I present</a:t>
            </a:r>
            <a:r>
              <a:rPr lang="en-US" baseline="0" dirty="0" smtClean="0"/>
              <a:t> the different parallel strategies in general. For a certain algorithm, you can consider to resolve by existing packages or write up by your self.</a:t>
            </a:r>
          </a:p>
          <a:p>
            <a:r>
              <a:rPr lang="en-US" baseline="0" dirty="0" smtClean="0"/>
              <a:t>If you use existing packages, you can accelerate it by directives from openACC or openMP; otherwise, if you write you own R code and don’t satisfy with it’s performance;</a:t>
            </a:r>
          </a:p>
          <a:p>
            <a:r>
              <a:rPr lang="en-US" baseline="0" dirty="0" smtClean="0"/>
              <a:t>You can represent it by pattern or vectorization, and then accelerate these patterns by CUDA libraries;  alternatively, you can profile your code and then isolate computationally </a:t>
            </a:r>
          </a:p>
          <a:p>
            <a:r>
              <a:rPr lang="en-US" baseline="0" dirty="0" smtClean="0"/>
              <a:t>Intensive task, and rewrite it by C/C++/</a:t>
            </a:r>
            <a:r>
              <a:rPr lang="en-US" baseline="0" dirty="0" err="1" smtClean="0"/>
              <a:t>Fortan</a:t>
            </a:r>
            <a:r>
              <a:rPr lang="en-US" baseline="0" dirty="0" smtClean="0"/>
              <a:t>. After rewriting by low level languages, you can speedup it either by directives or CUDA language.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84173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a:t>
            </a:r>
            <a:r>
              <a:rPr lang="en-US" baseline="0" dirty="0" smtClean="0"/>
              <a:t> the basic </a:t>
            </a:r>
            <a:r>
              <a:rPr lang="en-US" baseline="0" dirty="0" err="1" smtClean="0"/>
              <a:t>knn</a:t>
            </a:r>
            <a:r>
              <a:rPr lang="en-US" baseline="0" dirty="0" smtClean="0"/>
              <a:t> algorithm and setup performance baseline before we do optimization. As we talked previous, when we do a query, we need to compute distance with N*P complexity, and sort for first K neighbor with N*</a:t>
            </a:r>
            <a:r>
              <a:rPr lang="en-US" baseline="0" dirty="0" err="1" smtClean="0"/>
              <a:t>logN</a:t>
            </a:r>
            <a:r>
              <a:rPr lang="en-US" baseline="0" dirty="0" smtClean="0"/>
              <a:t> time complexity, and return the labels. So, the most time-consuming part is compute distance.</a:t>
            </a:r>
          </a:p>
          <a:p>
            <a:endParaRPr lang="en-US" baseline="0" dirty="0" smtClean="0"/>
          </a:p>
          <a:p>
            <a:r>
              <a:rPr lang="en-US" baseline="0" dirty="0" smtClean="0"/>
              <a:t>And then let’s the performance from three packages. …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2233335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let’s start from the slowest R implementation and see how GPU work with it.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193755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review the distance computation,</a:t>
            </a:r>
            <a:r>
              <a:rPr lang="en-US" baseline="0" dirty="0" smtClean="0"/>
              <a:t> and we can rewrite it like this. And it’s obvious that these three parts can be presented by matrix of R commands.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solidFill>
                  <a:srgbClr val="92D050"/>
                </a:solidFill>
                <a:latin typeface="Trebuchet MS" pitchFamily="34" charset="0"/>
              </a:rPr>
              <a:t>Now, we have represented KNN algorithm by matrix operation, and we can easy to accelerate by CUDA libraries as we mentioned previously.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62547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100" b="0" i="0" kern="1200" dirty="0" smtClean="0">
                <a:solidFill>
                  <a:schemeClr val="tx1"/>
                </a:solidFill>
                <a:effectLst/>
                <a:latin typeface="Trebuchet MS" pitchFamily="34" charset="0"/>
                <a:ea typeface="+mn-ea"/>
                <a:cs typeface="+mn-cs"/>
              </a:rPr>
              <a:t>First</a:t>
            </a:r>
            <a:r>
              <a:rPr lang="en-US" sz="1100" b="0" i="0" kern="1200" baseline="0" dirty="0" smtClean="0">
                <a:solidFill>
                  <a:schemeClr val="tx1"/>
                </a:solidFill>
                <a:effectLst/>
                <a:latin typeface="Trebuchet MS" pitchFamily="34" charset="0"/>
                <a:ea typeface="+mn-ea"/>
                <a:cs typeface="+mn-cs"/>
              </a:rPr>
              <a:t> of all , I’d like to talk the advantages of R, and that is the reason why R is so popular in community and industry.</a:t>
            </a:r>
          </a:p>
          <a:p>
            <a:r>
              <a:rPr lang="en-US" sz="1100" b="0" i="0" kern="1200" baseline="0" dirty="0" smtClean="0">
                <a:solidFill>
                  <a:schemeClr val="tx1"/>
                </a:solidFill>
                <a:effectLst/>
                <a:latin typeface="Trebuchet MS" pitchFamily="34" charset="0"/>
                <a:ea typeface="+mn-ea"/>
                <a:cs typeface="+mn-cs"/>
              </a:rPr>
              <a:t>R provides great number of statistical models which are written by statists so it helps the user think with correct methods. </a:t>
            </a:r>
          </a:p>
          <a:p>
            <a:r>
              <a:rPr lang="en-US" sz="1100" b="0" i="0" kern="1200" baseline="0" dirty="0" smtClean="0">
                <a:solidFill>
                  <a:schemeClr val="tx1"/>
                </a:solidFill>
                <a:effectLst/>
                <a:latin typeface="Trebuchet MS" pitchFamily="34" charset="0"/>
                <a:ea typeface="+mn-ea"/>
                <a:cs typeface="+mn-cs"/>
              </a:rPr>
              <a:t>Next, R is designed for data orientation, so  you can more focus on data rather than programming, and </a:t>
            </a:r>
            <a:r>
              <a:rPr lang="en-US" sz="1100" b="0" i="0" kern="1200" dirty="0" smtClean="0">
                <a:solidFill>
                  <a:schemeClr val="tx1"/>
                </a:solidFill>
                <a:effectLst/>
                <a:latin typeface="Trebuchet MS" pitchFamily="34" charset="0"/>
                <a:ea typeface="+mn-ea"/>
                <a:cs typeface="+mn-cs"/>
              </a:rPr>
              <a:t> it works very well on large groups of data</a:t>
            </a:r>
            <a:r>
              <a:rPr lang="en-US" sz="1100" b="0" i="0" kern="1200" baseline="0" dirty="0" smtClean="0">
                <a:solidFill>
                  <a:schemeClr val="tx1"/>
                </a:solidFill>
                <a:effectLst/>
                <a:latin typeface="Trebuchet MS" pitchFamily="34" charset="0"/>
                <a:ea typeface="+mn-ea"/>
                <a:cs typeface="+mn-cs"/>
              </a:rPr>
              <a:t> such as apply series functions in R.</a:t>
            </a:r>
          </a:p>
          <a:p>
            <a:r>
              <a:rPr lang="en-US" sz="1100" b="0" i="0" kern="1200" baseline="0" dirty="0" smtClean="0">
                <a:solidFill>
                  <a:schemeClr val="tx1"/>
                </a:solidFill>
                <a:effectLst/>
                <a:latin typeface="Trebuchet MS" pitchFamily="34" charset="0"/>
                <a:ea typeface="+mn-ea"/>
                <a:cs typeface="+mn-cs"/>
              </a:rPr>
              <a:t>And, obviously, data oriented design can explore larger parallelism. Furthermore, R is easy to interactive with other databases and integrate with other languages. That’s the reason why we can apply CUDA eco-system into R.</a:t>
            </a:r>
          </a:p>
          <a:p>
            <a:endParaRPr lang="en-US" sz="1100" b="0" i="0" kern="1200" baseline="0" dirty="0" smtClean="0">
              <a:solidFill>
                <a:schemeClr val="tx1"/>
              </a:solidFill>
              <a:effectLst/>
              <a:latin typeface="Trebuchet MS" pitchFamily="34" charset="0"/>
              <a:ea typeface="+mn-ea"/>
              <a:cs typeface="+mn-cs"/>
            </a:endParaRPr>
          </a:p>
          <a:p>
            <a:r>
              <a:rPr lang="en-US" sz="1100" b="0" i="0" kern="1200" baseline="0" dirty="0" smtClean="0">
                <a:solidFill>
                  <a:schemeClr val="tx1"/>
                </a:solidFill>
                <a:effectLst/>
                <a:latin typeface="Trebuchet MS" pitchFamily="34" charset="0"/>
                <a:ea typeface="+mn-ea"/>
                <a:cs typeface="+mn-cs"/>
              </a:rPr>
              <a:t>But, two major drawbacks of R we have to mention in here.  Sometimes it will be very slow,  such as we use loop structure.</a:t>
            </a:r>
          </a:p>
          <a:p>
            <a:r>
              <a:rPr lang="en-US" sz="1100" b="0" i="0" kern="1200" baseline="0" dirty="0" smtClean="0">
                <a:solidFill>
                  <a:schemeClr val="tx1"/>
                </a:solidFill>
                <a:effectLst/>
                <a:latin typeface="Trebuchet MS" pitchFamily="34" charset="0"/>
                <a:ea typeface="+mn-ea"/>
                <a:cs typeface="+mn-cs"/>
              </a:rPr>
              <a:t>We may ask </a:t>
            </a:r>
            <a:r>
              <a:rPr lang="en-US" sz="1100" b="0" i="0" kern="1200" dirty="0" smtClean="0">
                <a:solidFill>
                  <a:schemeClr val="tx1"/>
                </a:solidFill>
                <a:effectLst/>
                <a:latin typeface="Trebuchet MS" pitchFamily="34" charset="0"/>
                <a:ea typeface="+mn-ea"/>
                <a:cs typeface="+mn-cs"/>
              </a:rPr>
              <a:t>why</a:t>
            </a:r>
            <a:r>
              <a:rPr lang="en-US" sz="1100" b="0" i="0" kern="1200" baseline="0" dirty="0" smtClean="0">
                <a:solidFill>
                  <a:schemeClr val="tx1"/>
                </a:solidFill>
                <a:effectLst/>
                <a:latin typeface="Trebuchet MS" pitchFamily="34" charset="0"/>
                <a:ea typeface="+mn-ea"/>
                <a:cs typeface="+mn-cs"/>
              </a:rPr>
              <a:t> R is  so slow?  First, </a:t>
            </a:r>
            <a:r>
              <a:rPr lang="en-US" sz="1100" b="0" i="0" kern="1200" dirty="0" smtClean="0">
                <a:solidFill>
                  <a:schemeClr val="tx1"/>
                </a:solidFill>
                <a:effectLst/>
                <a:latin typeface="Trebuchet MS" pitchFamily="34" charset="0"/>
                <a:ea typeface="+mn-ea"/>
                <a:cs typeface="+mn-cs"/>
              </a:rPr>
              <a:t>R is  an interpreted language. When execute </a:t>
            </a:r>
            <a:r>
              <a:rPr lang="en-US" sz="1100" b="0" i="0" kern="1200" baseline="0" dirty="0" smtClean="0">
                <a:solidFill>
                  <a:schemeClr val="tx1"/>
                </a:solidFill>
                <a:effectLst/>
                <a:latin typeface="Trebuchet MS" pitchFamily="34" charset="0"/>
                <a:ea typeface="+mn-ea"/>
                <a:cs typeface="+mn-cs"/>
              </a:rPr>
              <a:t>one command in R, it</a:t>
            </a:r>
            <a:r>
              <a:rPr lang="en-US" sz="1100" b="0" i="0" kern="1200" dirty="0" smtClean="0">
                <a:solidFill>
                  <a:schemeClr val="tx1"/>
                </a:solidFill>
                <a:effectLst/>
                <a:latin typeface="Trebuchet MS" pitchFamily="34" charset="0"/>
                <a:ea typeface="+mn-ea"/>
                <a:cs typeface="+mn-cs"/>
              </a:rPr>
              <a:t> is translated to machine code first,</a:t>
            </a:r>
            <a:r>
              <a:rPr lang="en-US" sz="1100" b="0" i="0" kern="1200" baseline="0" dirty="0" smtClean="0">
                <a:solidFill>
                  <a:schemeClr val="tx1"/>
                </a:solidFill>
                <a:effectLst/>
                <a:latin typeface="Trebuchet MS" pitchFamily="34" charset="0"/>
                <a:ea typeface="+mn-ea"/>
                <a:cs typeface="+mn-cs"/>
              </a:rPr>
              <a:t> </a:t>
            </a:r>
            <a:r>
              <a:rPr lang="en-US" sz="1100" b="0" i="0" kern="1200" dirty="0" smtClean="0">
                <a:solidFill>
                  <a:schemeClr val="tx1"/>
                </a:solidFill>
                <a:effectLst/>
                <a:latin typeface="Trebuchet MS" pitchFamily="34" charset="0"/>
                <a:ea typeface="+mn-ea"/>
                <a:cs typeface="+mn-cs"/>
              </a:rPr>
              <a:t>and then R</a:t>
            </a:r>
            <a:r>
              <a:rPr lang="en-US" sz="1100" b="0" i="0" kern="1200" baseline="0" dirty="0" smtClean="0">
                <a:solidFill>
                  <a:schemeClr val="tx1"/>
                </a:solidFill>
                <a:effectLst/>
                <a:latin typeface="Trebuchet MS" pitchFamily="34" charset="0"/>
                <a:ea typeface="+mn-ea"/>
                <a:cs typeface="+mn-cs"/>
              </a:rPr>
              <a:t> loads the machine code to CPU to execute.</a:t>
            </a:r>
          </a:p>
          <a:p>
            <a:r>
              <a:rPr lang="en-US" sz="1100" b="0" i="0" kern="1200" baseline="0" dirty="0" smtClean="0">
                <a:solidFill>
                  <a:schemeClr val="tx1"/>
                </a:solidFill>
                <a:effectLst/>
                <a:latin typeface="Trebuchet MS" pitchFamily="34" charset="0"/>
                <a:ea typeface="+mn-ea"/>
                <a:cs typeface="+mn-cs"/>
              </a:rPr>
              <a:t>Therefore, think about if we write a loop to iterate one command for 100 times, R needs to interpreted this statement 100 times. But if we use vector method, R only needs to interpret 1 time for all data.</a:t>
            </a:r>
          </a:p>
          <a:p>
            <a:r>
              <a:rPr lang="en-US" sz="1100" b="0" i="0" kern="1200" dirty="0" smtClean="0">
                <a:solidFill>
                  <a:schemeClr val="tx1"/>
                </a:solidFill>
                <a:effectLst/>
                <a:latin typeface="Trebuchet MS" pitchFamily="34" charset="0"/>
                <a:ea typeface="+mn-ea"/>
                <a:cs typeface="+mn-cs"/>
              </a:rPr>
              <a:t>Another</a:t>
            </a:r>
            <a:r>
              <a:rPr lang="en-US" sz="1100" b="0" i="0" kern="1200" baseline="0" dirty="0" smtClean="0">
                <a:solidFill>
                  <a:schemeClr val="tx1"/>
                </a:solidFill>
                <a:effectLst/>
                <a:latin typeface="Trebuchet MS" pitchFamily="34" charset="0"/>
                <a:ea typeface="+mn-ea"/>
                <a:cs typeface="+mn-cs"/>
              </a:rPr>
              <a:t> reason </a:t>
            </a:r>
            <a:r>
              <a:rPr lang="en-US" sz="1100" b="0" i="0" kern="1200" dirty="0" smtClean="0">
                <a:solidFill>
                  <a:schemeClr val="tx1"/>
                </a:solidFill>
                <a:effectLst/>
                <a:latin typeface="Trebuchet MS" pitchFamily="34" charset="0"/>
                <a:ea typeface="+mn-ea"/>
                <a:cs typeface="+mn-cs"/>
              </a:rPr>
              <a:t>is that R is single-threaded program</a:t>
            </a:r>
            <a:r>
              <a:rPr lang="en-US" sz="1100" b="0" i="0" kern="1200" baseline="0" dirty="0" smtClean="0">
                <a:solidFill>
                  <a:schemeClr val="tx1"/>
                </a:solidFill>
                <a:effectLst/>
                <a:latin typeface="Trebuchet MS" pitchFamily="34" charset="0"/>
                <a:ea typeface="+mn-ea"/>
                <a:cs typeface="+mn-cs"/>
              </a:rPr>
              <a:t>. We can’t get benefit from multi-cores architecture.</a:t>
            </a:r>
          </a:p>
          <a:p>
            <a:endParaRPr lang="en-US" sz="1100" b="0" i="0" kern="1200" baseline="0" dirty="0" smtClean="0">
              <a:solidFill>
                <a:schemeClr val="tx1"/>
              </a:solidFill>
              <a:effectLst/>
              <a:latin typeface="Trebuchet MS" pitchFamily="34" charset="0"/>
              <a:ea typeface="+mn-ea"/>
              <a:cs typeface="+mn-cs"/>
            </a:endParaRPr>
          </a:p>
          <a:p>
            <a:r>
              <a:rPr lang="en-US" sz="1100" b="0" i="0" kern="1200" baseline="0" dirty="0" smtClean="0">
                <a:solidFill>
                  <a:schemeClr val="tx1"/>
                </a:solidFill>
                <a:effectLst/>
                <a:latin typeface="Trebuchet MS" pitchFamily="34" charset="0"/>
                <a:ea typeface="+mn-ea"/>
                <a:cs typeface="+mn-cs"/>
              </a:rPr>
              <a:t>Second problem is memory operation. R requires all data to be loaded into major memory. Today, we will focus on first issue and introduce a way to accelerate R by GPU.</a:t>
            </a:r>
            <a:endParaRPr lang="en-US" sz="1100" b="0" i="0" kern="1200" dirty="0" smtClean="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991206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line to line translation for previous equations, and we replaced the loop structure in the original code of </a:t>
            </a:r>
            <a:r>
              <a:rPr lang="en-US" baseline="0" dirty="0" err="1" smtClean="0"/>
              <a:t>BenchR:knn</a:t>
            </a:r>
            <a:r>
              <a:rPr lang="en-US" baseline="0" dirty="0" smtClean="0"/>
              <a:t> by matrix and vectorization.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324460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matrix version’s code is as fast as </a:t>
            </a:r>
            <a:r>
              <a:rPr lang="en-US" dirty="0" err="1" smtClean="0"/>
              <a:t>FNN:knn</a:t>
            </a:r>
            <a:r>
              <a:rPr lang="en-US" dirty="0" smtClean="0"/>
              <a:t>, and when</a:t>
            </a:r>
            <a:r>
              <a:rPr lang="en-US" baseline="0" dirty="0" smtClean="0"/>
              <a:t> we use </a:t>
            </a:r>
            <a:r>
              <a:rPr lang="en-US" baseline="0" dirty="0" err="1" smtClean="0"/>
              <a:t>nvBLAS</a:t>
            </a:r>
            <a:r>
              <a:rPr lang="en-US" baseline="0" dirty="0" smtClean="0"/>
              <a:t> with it.</a:t>
            </a:r>
          </a:p>
          <a:p>
            <a:r>
              <a:rPr lang="en-US" baseline="0" dirty="0" smtClean="0"/>
              <a:t>We get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162624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step, let’s try isolate computationally intensive task and accelerate this part by directives.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168691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replace</a:t>
            </a:r>
            <a:r>
              <a:rPr lang="en-US" baseline="0" dirty="0" smtClean="0"/>
              <a:t> R code of all matrix computations by C function.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488019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 level,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3848174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490531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283402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416910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let’s see how to accelerate CRAN</a:t>
            </a:r>
            <a:r>
              <a:rPr lang="en-US" baseline="0" dirty="0" smtClean="0"/>
              <a:t> packages by directives.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1143583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558619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show the software stack of R. Because R cant</a:t>
            </a:r>
            <a:r>
              <a:rPr lang="en-US" baseline="0" dirty="0" smtClean="0"/>
              <a:t> access GPU directly, we have to write several intermediate layers.</a:t>
            </a:r>
          </a:p>
          <a:p>
            <a:endParaRPr lang="en-US" baseline="0" dirty="0" smtClean="0"/>
          </a:p>
          <a:p>
            <a:r>
              <a:rPr lang="en-US" baseline="0" dirty="0" smtClean="0"/>
              <a:t>Currently, these are several R GPU packages on CRAN which shows great performance improvements from GPU and easy to use, such as </a:t>
            </a:r>
            <a:r>
              <a:rPr lang="en-US" baseline="0" dirty="0" err="1" smtClean="0"/>
              <a:t>gputools</a:t>
            </a:r>
            <a:r>
              <a:rPr lang="en-US" baseline="0" dirty="0" smtClean="0"/>
              <a:t>, </a:t>
            </a:r>
            <a:r>
              <a:rPr lang="en-US" baseline="0" dirty="0" err="1" smtClean="0"/>
              <a:t>rthrust</a:t>
            </a:r>
            <a:r>
              <a:rPr lang="en-US" baseline="0" dirty="0" smtClean="0"/>
              <a:t>.</a:t>
            </a:r>
          </a:p>
          <a:p>
            <a:r>
              <a:rPr lang="en-US" sz="1100" b="0" i="0" kern="1200" dirty="0" smtClean="0">
                <a:solidFill>
                  <a:schemeClr val="tx1"/>
                </a:solidFill>
                <a:effectLst/>
                <a:latin typeface="Trebuchet MS" pitchFamily="34" charset="0"/>
                <a:ea typeface="+mn-ea"/>
                <a:cs typeface="+mn-cs"/>
              </a:rPr>
              <a:t>On the other hand, the number of GPU packages is currently limited, quality varies, and only a few domains are covered. </a:t>
            </a:r>
          </a:p>
          <a:p>
            <a:endParaRPr lang="en-US" sz="1100" b="0" i="0" kern="1200" baseline="0" dirty="0" smtClean="0">
              <a:solidFill>
                <a:schemeClr val="tx1"/>
              </a:solidFill>
              <a:effectLst/>
              <a:latin typeface="Trebuchet MS" pitchFamily="34" charset="0"/>
              <a:ea typeface="+mn-ea"/>
              <a:cs typeface="+mn-cs"/>
            </a:endParaRPr>
          </a:p>
          <a:p>
            <a:r>
              <a:rPr lang="en-US" sz="1100" b="0" i="0" kern="1200" baseline="0" dirty="0" smtClean="0">
                <a:solidFill>
                  <a:schemeClr val="tx1"/>
                </a:solidFill>
                <a:effectLst/>
                <a:latin typeface="Trebuchet MS" pitchFamily="34" charset="0"/>
                <a:ea typeface="+mn-ea"/>
                <a:cs typeface="+mn-cs"/>
              </a:rPr>
              <a:t>So, we still need to develop our own GPU codes or packages. In this talk, I am going to introduce three approaches to accelerate R codes by GPU, including CUDA libraries, directives and CUDA languages.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733923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also add several</a:t>
            </a:r>
            <a:r>
              <a:rPr lang="en-US" baseline="0" dirty="0" smtClean="0"/>
              <a:t> pragma omp statement in the out of loop as normally. But very trick thing is in here, which also is the difficult part when we change legacy code.</a:t>
            </a:r>
          </a:p>
          <a:p>
            <a:r>
              <a:rPr lang="en-US" baseline="0" dirty="0" smtClean="0"/>
              <a:t>You should be careful about data conflict. Running </a:t>
            </a:r>
            <a:r>
              <a:rPr lang="en-US" baseline="0" dirty="0" err="1" smtClean="0"/>
              <a:t>valgrind</a:t>
            </a:r>
            <a:r>
              <a:rPr lang="en-US" baseline="0" dirty="0" smtClean="0"/>
              <a:t> is a good option.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1530301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4064953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a:t>
            </a:r>
            <a:r>
              <a:rPr lang="en-US" baseline="0" dirty="0" smtClean="0"/>
              <a:t> each digit is represented by about 2000 features so it’s related a small workload for GPU and we don’t get performance improvement in this case.</a:t>
            </a:r>
          </a:p>
          <a:p>
            <a:r>
              <a:rPr lang="en-US" baseline="0" dirty="0" smtClean="0"/>
              <a:t>But for openMP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29099446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4021550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1836553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607404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114266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2963214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303572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49</a:t>
            </a:fld>
            <a:endParaRPr lang="en-US" dirty="0"/>
          </a:p>
        </p:txBody>
      </p:sp>
    </p:spTree>
    <p:extLst>
      <p:ext uri="{BB962C8B-B14F-4D97-AF65-F5344CB8AC3E}">
        <p14:creationId xmlns:p14="http://schemas.microsoft.com/office/powerpoint/2010/main" val="88331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 start the body from CUDA libraries.</a:t>
            </a:r>
            <a:r>
              <a:rPr lang="en-US" baseline="0" dirty="0" smtClean="0"/>
              <a:t> </a:t>
            </a:r>
            <a:r>
              <a:rPr lang="en-US" sz="1100" b="0" i="0" kern="1200" dirty="0" smtClean="0">
                <a:solidFill>
                  <a:schemeClr val="tx1"/>
                </a:solidFill>
                <a:effectLst/>
                <a:latin typeface="Trebuchet MS" pitchFamily="34" charset="0"/>
                <a:ea typeface="+mn-ea"/>
                <a:cs typeface="+mn-cs"/>
              </a:rPr>
              <a:t>As you know, there are many </a:t>
            </a:r>
            <a:r>
              <a:rPr lang="en-US" sz="1100" b="0" i="0" u="none" strike="noStrike" kern="1200" dirty="0" smtClean="0">
                <a:solidFill>
                  <a:schemeClr val="tx1"/>
                </a:solidFill>
                <a:effectLst/>
                <a:latin typeface="Trebuchet MS" pitchFamily="34" charset="0"/>
                <a:ea typeface="+mn-ea"/>
                <a:cs typeface="+mn-cs"/>
                <a:hlinkClick r:id="rId3"/>
              </a:rPr>
              <a:t>GPU-accelerated libraries</a:t>
            </a:r>
            <a:r>
              <a:rPr lang="en-US" sz="1100" b="0" i="0" kern="1200" dirty="0" smtClean="0">
                <a:solidFill>
                  <a:schemeClr val="tx1"/>
                </a:solidFill>
                <a:effectLst/>
                <a:latin typeface="Trebuchet MS" pitchFamily="34" charset="0"/>
                <a:ea typeface="+mn-ea"/>
                <a:cs typeface="+mn-cs"/>
              </a:rPr>
              <a:t> that provide excellent usability, portability and performance. Using GPU-accelerated libraries can reduce development effort and risk. Thus, using CUDA libraries is a quick way to speed up applications, without requiring the R user to totally understand GPU programming.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628926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3311343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3652552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52</a:t>
            </a:fld>
            <a:endParaRPr lang="en-US" dirty="0"/>
          </a:p>
        </p:txBody>
      </p:sp>
    </p:spTree>
    <p:extLst>
      <p:ext uri="{BB962C8B-B14F-4D97-AF65-F5344CB8AC3E}">
        <p14:creationId xmlns:p14="http://schemas.microsoft.com/office/powerpoint/2010/main" val="37591104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53</a:t>
            </a:fld>
            <a:endParaRPr lang="en-US" dirty="0"/>
          </a:p>
        </p:txBody>
      </p:sp>
    </p:spTree>
    <p:extLst>
      <p:ext uri="{BB962C8B-B14F-4D97-AF65-F5344CB8AC3E}">
        <p14:creationId xmlns:p14="http://schemas.microsoft.com/office/powerpoint/2010/main" val="2718133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54</a:t>
            </a:fld>
            <a:endParaRPr lang="en-US" dirty="0"/>
          </a:p>
        </p:txBody>
      </p:sp>
    </p:spTree>
    <p:extLst>
      <p:ext uri="{BB962C8B-B14F-4D97-AF65-F5344CB8AC3E}">
        <p14:creationId xmlns:p14="http://schemas.microsoft.com/office/powerpoint/2010/main" val="26758940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55</a:t>
            </a:fld>
            <a:endParaRPr lang="en-US" dirty="0"/>
          </a:p>
        </p:txBody>
      </p:sp>
    </p:spTree>
    <p:extLst>
      <p:ext uri="{BB962C8B-B14F-4D97-AF65-F5344CB8AC3E}">
        <p14:creationId xmlns:p14="http://schemas.microsoft.com/office/powerpoint/2010/main" val="3723678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56</a:t>
            </a:fld>
            <a:endParaRPr lang="en-US" dirty="0"/>
          </a:p>
        </p:txBody>
      </p:sp>
    </p:spTree>
    <p:extLst>
      <p:ext uri="{BB962C8B-B14F-4D97-AF65-F5344CB8AC3E}">
        <p14:creationId xmlns:p14="http://schemas.microsoft.com/office/powerpoint/2010/main" val="2299413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379669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 will give two examples for CUDA libraries. The first one will teach how to use drop in libraries with R; and second case is more general, which shows how to call CUDA APIs from C code and than build and link it to R.</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651936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 start with</a:t>
            </a:r>
            <a:r>
              <a:rPr lang="en-US" baseline="0" dirty="0" smtClean="0"/>
              <a:t> BLAS which is mostly used in lots of applications.  Normally, R will call standard interface of </a:t>
            </a:r>
            <a:r>
              <a:rPr lang="en-US" baseline="0" dirty="0" err="1" smtClean="0"/>
              <a:t>blas</a:t>
            </a:r>
            <a:r>
              <a:rPr lang="en-US" baseline="0" dirty="0" smtClean="0"/>
              <a:t> in R, Rblas.so which is a single thread library.</a:t>
            </a:r>
          </a:p>
          <a:p>
            <a:r>
              <a:rPr lang="en-US" baseline="0" dirty="0" smtClean="0"/>
              <a:t>For CPU multi-core </a:t>
            </a:r>
            <a:r>
              <a:rPr lang="en-US" baseline="0" dirty="0" err="1" smtClean="0"/>
              <a:t>architecuture</a:t>
            </a:r>
            <a:r>
              <a:rPr lang="en-US" baseline="0" dirty="0" smtClean="0"/>
              <a:t>, the Intel MKL and </a:t>
            </a:r>
            <a:r>
              <a:rPr lang="en-US" baseline="0" dirty="0" err="1" smtClean="0"/>
              <a:t>OpenBLAS</a:t>
            </a:r>
            <a:r>
              <a:rPr lang="en-US" baseline="0" dirty="0" smtClean="0"/>
              <a:t> are </a:t>
            </a:r>
            <a:r>
              <a:rPr lang="en-US" baseline="0" dirty="0" err="1" smtClean="0"/>
              <a:t>mutli</a:t>
            </a:r>
            <a:r>
              <a:rPr lang="en-US" baseline="0" dirty="0" smtClean="0"/>
              <a:t>-threaded solutions for BLAS, which are widely used with R. Similarly,  CUDA provides the GPU accelerated </a:t>
            </a:r>
          </a:p>
          <a:p>
            <a:r>
              <a:rPr lang="en-US" baseline="0" dirty="0" smtClean="0"/>
              <a:t>BLAS library as well.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031400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details, the GPU BLAS library is </a:t>
            </a:r>
            <a:r>
              <a:rPr lang="en-US" dirty="0" err="1" smtClean="0"/>
              <a:t>cuBLAS</a:t>
            </a:r>
            <a:r>
              <a:rPr lang="en-US" baseline="0" dirty="0" smtClean="0"/>
              <a:t> which includes 3 levels of standard BLAS functions.</a:t>
            </a:r>
            <a:endParaRPr lang="en-US" dirty="0" smtClean="0"/>
          </a:p>
          <a:p>
            <a:r>
              <a:rPr lang="en-US" dirty="0" smtClean="0"/>
              <a:t>NVBLAS is a wrapper of </a:t>
            </a:r>
            <a:r>
              <a:rPr lang="en-US" dirty="0" err="1" smtClean="0"/>
              <a:t>cuBLAS</a:t>
            </a:r>
            <a:r>
              <a:rPr lang="en-US" baseline="0" dirty="0" smtClean="0"/>
              <a:t>, which includes computational intensive function of level 3 of BLAS and supports multiple-GPUs.</a:t>
            </a:r>
          </a:p>
          <a:p>
            <a:r>
              <a:rPr lang="en-US" baseline="0" dirty="0" smtClean="0"/>
              <a:t>NVBALS can work on Linux platform with ZERO programming effort.</a:t>
            </a:r>
          </a:p>
          <a:p>
            <a:endParaRPr lang="en-US" baseline="0" dirty="0" smtClean="0"/>
          </a:p>
          <a:p>
            <a:r>
              <a:rPr lang="en-US" baseline="0" dirty="0" smtClean="0"/>
              <a:t>Now, let’s figure out how to use it!  It’s as simple as we use R normally.</a:t>
            </a:r>
          </a:p>
          <a:p>
            <a:r>
              <a:rPr lang="en-US" baseline="0" dirty="0" smtClean="0"/>
              <a:t>We just need to preload </a:t>
            </a:r>
            <a:r>
              <a:rPr lang="en-US" baseline="0" dirty="0" err="1" smtClean="0"/>
              <a:t>nvblas</a:t>
            </a:r>
            <a:r>
              <a:rPr lang="en-US" baseline="0" dirty="0" smtClean="0"/>
              <a:t> library by LD_PRELOAD environment and then the </a:t>
            </a:r>
            <a:r>
              <a:rPr lang="en-US" baseline="0" dirty="0" err="1" smtClean="0"/>
              <a:t>cuBLAS</a:t>
            </a:r>
            <a:r>
              <a:rPr lang="en-US" baseline="0" dirty="0" smtClean="0"/>
              <a:t> routine will overwrite standard BLAS API.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03125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how GPU accelerate BLAS in our benchmarks. Here, I</a:t>
            </a:r>
            <a:r>
              <a:rPr lang="en-US" baseline="0" dirty="0" smtClean="0"/>
              <a:t> show the results from two R benchmarks which tested several very common algorithms of data scientist such as SVD, PCA, LDA.</a:t>
            </a:r>
          </a:p>
          <a:p>
            <a:endParaRPr lang="en-US" baseline="0" dirty="0"/>
          </a:p>
          <a:p>
            <a:r>
              <a:rPr lang="en-US" baseline="0" dirty="0" smtClean="0"/>
              <a:t>The left result is from revolution-benchmark and the blue bar is from CPU while the green bar from GPU. Actually, the runtime from GPU is significantly short than CPU. Take PCA for example, </a:t>
            </a:r>
          </a:p>
          <a:p>
            <a:r>
              <a:rPr lang="en-US" baseline="0" dirty="0" smtClean="0"/>
              <a:t>The GPU is 10X faster than CPU. And the similar results also come from R-benchmark-2.5.</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2852249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VIDIA Title Slide Master">
    <p:bg>
      <p:bgPr>
        <a:solidFill>
          <a:schemeClr val="tx1"/>
        </a:solidFill>
        <a:effectLst/>
      </p:bgPr>
    </p:bg>
    <p:spTree>
      <p:nvGrpSpPr>
        <p:cNvPr id="1" name=""/>
        <p:cNvGrpSpPr/>
        <p:nvPr/>
      </p:nvGrpSpPr>
      <p:grpSpPr>
        <a:xfrm>
          <a:off x="0" y="0"/>
          <a:ext cx="0" cy="0"/>
          <a:chOff x="0" y="0"/>
          <a:chExt cx="0" cy="0"/>
        </a:xfrm>
      </p:grpSpPr>
      <p:grpSp>
        <p:nvGrpSpPr>
          <p:cNvPr id="749" name="Group 748"/>
          <p:cNvGrpSpPr/>
          <p:nvPr userDrawn="1"/>
        </p:nvGrpSpPr>
        <p:grpSpPr>
          <a:xfrm>
            <a:off x="5070354" y="4252479"/>
            <a:ext cx="4517246" cy="1918764"/>
            <a:chOff x="4739563" y="3062529"/>
            <a:chExt cx="4867917" cy="2067715"/>
          </a:xfrm>
        </p:grpSpPr>
        <p:sp>
          <p:nvSpPr>
            <p:cNvPr id="750" name="Parallelogram 749"/>
            <p:cNvSpPr/>
            <p:nvPr userDrawn="1"/>
          </p:nvSpPr>
          <p:spPr>
            <a:xfrm>
              <a:off x="5334407" y="3062529"/>
              <a:ext cx="4273073" cy="2067715"/>
            </a:xfrm>
            <a:prstGeom prst="parallelogram">
              <a:avLst>
                <a:gd name="adj" fmla="val 57897"/>
              </a:avLst>
            </a:prstGeom>
            <a:solidFill>
              <a:srgbClr val="FFFFFF">
                <a:alpha val="1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51" name="Parallelogram 750"/>
            <p:cNvSpPr/>
            <p:nvPr userDrawn="1"/>
          </p:nvSpPr>
          <p:spPr>
            <a:xfrm>
              <a:off x="4739563" y="3544115"/>
              <a:ext cx="3277847" cy="1586129"/>
            </a:xfrm>
            <a:prstGeom prst="parallelogram">
              <a:avLst>
                <a:gd name="adj" fmla="val 57897"/>
              </a:avLst>
            </a:prstGeom>
            <a:solidFill>
              <a:srgbClr val="FFFFFF">
                <a:alpha val="1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pic>
        <p:nvPicPr>
          <p:cNvPr id="298" name="Picture 29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1" r="15445" b="36453"/>
          <a:stretch/>
        </p:blipFill>
        <p:spPr>
          <a:xfrm>
            <a:off x="5336334" y="2806378"/>
            <a:ext cx="5636466" cy="3364866"/>
          </a:xfrm>
          <a:prstGeom prst="rect">
            <a:avLst/>
          </a:prstGeom>
        </p:spPr>
      </p:pic>
      <p:grpSp>
        <p:nvGrpSpPr>
          <p:cNvPr id="412" name="Group 411"/>
          <p:cNvGrpSpPr/>
          <p:nvPr userDrawn="1"/>
        </p:nvGrpSpPr>
        <p:grpSpPr>
          <a:xfrm>
            <a:off x="-456390" y="-59806"/>
            <a:ext cx="7465728" cy="2873165"/>
            <a:chOff x="-456390" y="-59806"/>
            <a:chExt cx="7465728" cy="2873165"/>
          </a:xfrm>
        </p:grpSpPr>
        <p:sp>
          <p:nvSpPr>
            <p:cNvPr id="413" name="Freeform 1828"/>
            <p:cNvSpPr>
              <a:spLocks/>
            </p:cNvSpPr>
            <p:nvPr userDrawn="1"/>
          </p:nvSpPr>
          <p:spPr bwMode="auto">
            <a:xfrm>
              <a:off x="-456390"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4" name="Freeform 1829"/>
            <p:cNvSpPr>
              <a:spLocks/>
            </p:cNvSpPr>
            <p:nvPr userDrawn="1"/>
          </p:nvSpPr>
          <p:spPr bwMode="auto">
            <a:xfrm>
              <a:off x="95166"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5" name="Freeform 1830"/>
            <p:cNvSpPr>
              <a:spLocks/>
            </p:cNvSpPr>
            <p:nvPr userDrawn="1"/>
          </p:nvSpPr>
          <p:spPr bwMode="auto">
            <a:xfrm>
              <a:off x="373761"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6" name="Freeform 1831"/>
            <p:cNvSpPr>
              <a:spLocks/>
            </p:cNvSpPr>
            <p:nvPr userDrawn="1"/>
          </p:nvSpPr>
          <p:spPr bwMode="auto">
            <a:xfrm>
              <a:off x="-180612"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7" name="Freeform 1832"/>
            <p:cNvSpPr>
              <a:spLocks/>
            </p:cNvSpPr>
            <p:nvPr userDrawn="1"/>
          </p:nvSpPr>
          <p:spPr bwMode="auto">
            <a:xfrm>
              <a:off x="649539"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8" name="Freeform 1833"/>
            <p:cNvSpPr>
              <a:spLocks/>
            </p:cNvSpPr>
            <p:nvPr userDrawn="1"/>
          </p:nvSpPr>
          <p:spPr bwMode="auto">
            <a:xfrm>
              <a:off x="1201097"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9" name="Freeform 1834"/>
            <p:cNvSpPr>
              <a:spLocks/>
            </p:cNvSpPr>
            <p:nvPr userDrawn="1"/>
          </p:nvSpPr>
          <p:spPr bwMode="auto">
            <a:xfrm>
              <a:off x="1479690"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0" name="Freeform 1835"/>
            <p:cNvSpPr>
              <a:spLocks/>
            </p:cNvSpPr>
            <p:nvPr userDrawn="1"/>
          </p:nvSpPr>
          <p:spPr bwMode="auto">
            <a:xfrm>
              <a:off x="925318"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1" name="Freeform 1836"/>
            <p:cNvSpPr>
              <a:spLocks/>
            </p:cNvSpPr>
            <p:nvPr userDrawn="1"/>
          </p:nvSpPr>
          <p:spPr bwMode="auto">
            <a:xfrm>
              <a:off x="1755468"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2" name="Freeform 1837"/>
            <p:cNvSpPr>
              <a:spLocks/>
            </p:cNvSpPr>
            <p:nvPr userDrawn="1"/>
          </p:nvSpPr>
          <p:spPr bwMode="auto">
            <a:xfrm>
              <a:off x="2307026"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3" name="Freeform 1838"/>
            <p:cNvSpPr>
              <a:spLocks/>
            </p:cNvSpPr>
            <p:nvPr userDrawn="1"/>
          </p:nvSpPr>
          <p:spPr bwMode="auto">
            <a:xfrm>
              <a:off x="2585619"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4" name="Freeform 1839"/>
            <p:cNvSpPr>
              <a:spLocks/>
            </p:cNvSpPr>
            <p:nvPr userDrawn="1"/>
          </p:nvSpPr>
          <p:spPr bwMode="auto">
            <a:xfrm>
              <a:off x="2031247"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5" name="Freeform 1840"/>
            <p:cNvSpPr>
              <a:spLocks/>
            </p:cNvSpPr>
            <p:nvPr userDrawn="1"/>
          </p:nvSpPr>
          <p:spPr bwMode="auto">
            <a:xfrm>
              <a:off x="2861399"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6" name="Freeform 1841"/>
            <p:cNvSpPr>
              <a:spLocks/>
            </p:cNvSpPr>
            <p:nvPr userDrawn="1"/>
          </p:nvSpPr>
          <p:spPr bwMode="auto">
            <a:xfrm>
              <a:off x="3412955"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7" name="Freeform 1842"/>
            <p:cNvSpPr>
              <a:spLocks/>
            </p:cNvSpPr>
            <p:nvPr userDrawn="1"/>
          </p:nvSpPr>
          <p:spPr bwMode="auto">
            <a:xfrm>
              <a:off x="3691548"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8" name="Freeform 1843"/>
            <p:cNvSpPr>
              <a:spLocks/>
            </p:cNvSpPr>
            <p:nvPr userDrawn="1"/>
          </p:nvSpPr>
          <p:spPr bwMode="auto">
            <a:xfrm>
              <a:off x="3137177"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9" name="Freeform 1844"/>
            <p:cNvSpPr>
              <a:spLocks/>
            </p:cNvSpPr>
            <p:nvPr userDrawn="1"/>
          </p:nvSpPr>
          <p:spPr bwMode="auto">
            <a:xfrm>
              <a:off x="3967327"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0" name="Freeform 1845"/>
            <p:cNvSpPr>
              <a:spLocks/>
            </p:cNvSpPr>
            <p:nvPr userDrawn="1"/>
          </p:nvSpPr>
          <p:spPr bwMode="auto">
            <a:xfrm>
              <a:off x="4518885"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1" name="Freeform 1846"/>
            <p:cNvSpPr>
              <a:spLocks/>
            </p:cNvSpPr>
            <p:nvPr userDrawn="1"/>
          </p:nvSpPr>
          <p:spPr bwMode="auto">
            <a:xfrm>
              <a:off x="4797479"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2" name="Freeform 1847"/>
            <p:cNvSpPr>
              <a:spLocks/>
            </p:cNvSpPr>
            <p:nvPr userDrawn="1"/>
          </p:nvSpPr>
          <p:spPr bwMode="auto">
            <a:xfrm>
              <a:off x="4243106"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3" name="Freeform 1848"/>
            <p:cNvSpPr>
              <a:spLocks/>
            </p:cNvSpPr>
            <p:nvPr userDrawn="1"/>
          </p:nvSpPr>
          <p:spPr bwMode="auto">
            <a:xfrm>
              <a:off x="5073258"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4" name="Freeform 1849"/>
            <p:cNvSpPr>
              <a:spLocks/>
            </p:cNvSpPr>
            <p:nvPr userDrawn="1"/>
          </p:nvSpPr>
          <p:spPr bwMode="auto">
            <a:xfrm>
              <a:off x="5624815"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5" name="Freeform 1850"/>
            <p:cNvSpPr>
              <a:spLocks/>
            </p:cNvSpPr>
            <p:nvPr userDrawn="1"/>
          </p:nvSpPr>
          <p:spPr bwMode="auto">
            <a:xfrm>
              <a:off x="5903407"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6" name="Freeform 1851"/>
            <p:cNvSpPr>
              <a:spLocks/>
            </p:cNvSpPr>
            <p:nvPr userDrawn="1"/>
          </p:nvSpPr>
          <p:spPr bwMode="auto">
            <a:xfrm>
              <a:off x="5349036"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7" name="Freeform 1852"/>
            <p:cNvSpPr>
              <a:spLocks/>
            </p:cNvSpPr>
            <p:nvPr userDrawn="1"/>
          </p:nvSpPr>
          <p:spPr bwMode="auto">
            <a:xfrm>
              <a:off x="6179186"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8" name="Freeform 1855"/>
            <p:cNvSpPr>
              <a:spLocks/>
            </p:cNvSpPr>
            <p:nvPr userDrawn="1"/>
          </p:nvSpPr>
          <p:spPr bwMode="auto">
            <a:xfrm>
              <a:off x="6454965"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9" name="Freeform 1989"/>
            <p:cNvSpPr>
              <a:spLocks/>
            </p:cNvSpPr>
            <p:nvPr userDrawn="1"/>
          </p:nvSpPr>
          <p:spPr bwMode="auto">
            <a:xfrm>
              <a:off x="-180612"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0" name="Freeform 1990"/>
            <p:cNvSpPr>
              <a:spLocks/>
            </p:cNvSpPr>
            <p:nvPr userDrawn="1"/>
          </p:nvSpPr>
          <p:spPr bwMode="auto">
            <a:xfrm>
              <a:off x="95166"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1" name="Freeform 1991"/>
            <p:cNvSpPr>
              <a:spLocks/>
            </p:cNvSpPr>
            <p:nvPr userDrawn="1"/>
          </p:nvSpPr>
          <p:spPr bwMode="auto">
            <a:xfrm>
              <a:off x="-456390"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2" name="Freeform 1992"/>
            <p:cNvSpPr>
              <a:spLocks/>
            </p:cNvSpPr>
            <p:nvPr userDrawn="1"/>
          </p:nvSpPr>
          <p:spPr bwMode="auto">
            <a:xfrm>
              <a:off x="373761"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3" name="Freeform 1993"/>
            <p:cNvSpPr>
              <a:spLocks/>
            </p:cNvSpPr>
            <p:nvPr userDrawn="1"/>
          </p:nvSpPr>
          <p:spPr bwMode="auto">
            <a:xfrm>
              <a:off x="925318"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4" name="Freeform 1994"/>
            <p:cNvSpPr>
              <a:spLocks/>
            </p:cNvSpPr>
            <p:nvPr userDrawn="1"/>
          </p:nvSpPr>
          <p:spPr bwMode="auto">
            <a:xfrm>
              <a:off x="1201097"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5" name="Freeform 1995"/>
            <p:cNvSpPr>
              <a:spLocks/>
            </p:cNvSpPr>
            <p:nvPr userDrawn="1"/>
          </p:nvSpPr>
          <p:spPr bwMode="auto">
            <a:xfrm>
              <a:off x="649539"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6" name="Freeform 1996"/>
            <p:cNvSpPr>
              <a:spLocks/>
            </p:cNvSpPr>
            <p:nvPr userDrawn="1"/>
          </p:nvSpPr>
          <p:spPr bwMode="auto">
            <a:xfrm>
              <a:off x="1479690"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7" name="Freeform 1997"/>
            <p:cNvSpPr>
              <a:spLocks/>
            </p:cNvSpPr>
            <p:nvPr userDrawn="1"/>
          </p:nvSpPr>
          <p:spPr bwMode="auto">
            <a:xfrm>
              <a:off x="2031247"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8" name="Freeform 1998"/>
            <p:cNvSpPr>
              <a:spLocks/>
            </p:cNvSpPr>
            <p:nvPr userDrawn="1"/>
          </p:nvSpPr>
          <p:spPr bwMode="auto">
            <a:xfrm>
              <a:off x="2307026"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9" name="Freeform 1999"/>
            <p:cNvSpPr>
              <a:spLocks/>
            </p:cNvSpPr>
            <p:nvPr userDrawn="1"/>
          </p:nvSpPr>
          <p:spPr bwMode="auto">
            <a:xfrm>
              <a:off x="1755468"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0" name="Freeform 2000"/>
            <p:cNvSpPr>
              <a:spLocks/>
            </p:cNvSpPr>
            <p:nvPr userDrawn="1"/>
          </p:nvSpPr>
          <p:spPr bwMode="auto">
            <a:xfrm>
              <a:off x="2585619"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1" name="Freeform 2001"/>
            <p:cNvSpPr>
              <a:spLocks/>
            </p:cNvSpPr>
            <p:nvPr userDrawn="1"/>
          </p:nvSpPr>
          <p:spPr bwMode="auto">
            <a:xfrm>
              <a:off x="3137177"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2" name="Freeform 2002"/>
            <p:cNvSpPr>
              <a:spLocks/>
            </p:cNvSpPr>
            <p:nvPr userDrawn="1"/>
          </p:nvSpPr>
          <p:spPr bwMode="auto">
            <a:xfrm>
              <a:off x="3412955"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3" name="Freeform 2003"/>
            <p:cNvSpPr>
              <a:spLocks/>
            </p:cNvSpPr>
            <p:nvPr userDrawn="1"/>
          </p:nvSpPr>
          <p:spPr bwMode="auto">
            <a:xfrm>
              <a:off x="2861399"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4" name="Freeform 2004"/>
            <p:cNvSpPr>
              <a:spLocks/>
            </p:cNvSpPr>
            <p:nvPr userDrawn="1"/>
          </p:nvSpPr>
          <p:spPr bwMode="auto">
            <a:xfrm>
              <a:off x="3691548"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5" name="Freeform 2005"/>
            <p:cNvSpPr>
              <a:spLocks/>
            </p:cNvSpPr>
            <p:nvPr userDrawn="1"/>
          </p:nvSpPr>
          <p:spPr bwMode="auto">
            <a:xfrm>
              <a:off x="4243106"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6" name="Freeform 2006"/>
            <p:cNvSpPr>
              <a:spLocks/>
            </p:cNvSpPr>
            <p:nvPr userDrawn="1"/>
          </p:nvSpPr>
          <p:spPr bwMode="auto">
            <a:xfrm>
              <a:off x="4518885"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7" name="Freeform 2007"/>
            <p:cNvSpPr>
              <a:spLocks/>
            </p:cNvSpPr>
            <p:nvPr userDrawn="1"/>
          </p:nvSpPr>
          <p:spPr bwMode="auto">
            <a:xfrm>
              <a:off x="3967327"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8" name="Freeform 457"/>
            <p:cNvSpPr>
              <a:spLocks/>
            </p:cNvSpPr>
            <p:nvPr userDrawn="1"/>
          </p:nvSpPr>
          <p:spPr bwMode="auto">
            <a:xfrm>
              <a:off x="-456390"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9" name="Freeform 458"/>
            <p:cNvSpPr>
              <a:spLocks/>
            </p:cNvSpPr>
            <p:nvPr userDrawn="1"/>
          </p:nvSpPr>
          <p:spPr bwMode="auto">
            <a:xfrm>
              <a:off x="95166"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0" name="Freeform 459"/>
            <p:cNvSpPr>
              <a:spLocks/>
            </p:cNvSpPr>
            <p:nvPr userDrawn="1"/>
          </p:nvSpPr>
          <p:spPr bwMode="auto">
            <a:xfrm>
              <a:off x="373761"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1" name="Freeform 460"/>
            <p:cNvSpPr>
              <a:spLocks/>
            </p:cNvSpPr>
            <p:nvPr userDrawn="1"/>
          </p:nvSpPr>
          <p:spPr bwMode="auto">
            <a:xfrm>
              <a:off x="-180612"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2" name="Freeform 461"/>
            <p:cNvSpPr>
              <a:spLocks/>
            </p:cNvSpPr>
            <p:nvPr userDrawn="1"/>
          </p:nvSpPr>
          <p:spPr bwMode="auto">
            <a:xfrm>
              <a:off x="649539"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3" name="Freeform 462"/>
            <p:cNvSpPr>
              <a:spLocks/>
            </p:cNvSpPr>
            <p:nvPr userDrawn="1"/>
          </p:nvSpPr>
          <p:spPr bwMode="auto">
            <a:xfrm>
              <a:off x="1201097"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4" name="Freeform 463"/>
            <p:cNvSpPr>
              <a:spLocks/>
            </p:cNvSpPr>
            <p:nvPr userDrawn="1"/>
          </p:nvSpPr>
          <p:spPr bwMode="auto">
            <a:xfrm>
              <a:off x="1479690"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5" name="Freeform 464"/>
            <p:cNvSpPr>
              <a:spLocks/>
            </p:cNvSpPr>
            <p:nvPr userDrawn="1"/>
          </p:nvSpPr>
          <p:spPr bwMode="auto">
            <a:xfrm>
              <a:off x="925318"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6" name="Freeform 465"/>
            <p:cNvSpPr>
              <a:spLocks/>
            </p:cNvSpPr>
            <p:nvPr userDrawn="1"/>
          </p:nvSpPr>
          <p:spPr bwMode="auto">
            <a:xfrm>
              <a:off x="1755468"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7" name="Freeform 466"/>
            <p:cNvSpPr>
              <a:spLocks/>
            </p:cNvSpPr>
            <p:nvPr userDrawn="1"/>
          </p:nvSpPr>
          <p:spPr bwMode="auto">
            <a:xfrm>
              <a:off x="2307026"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8" name="Freeform 467"/>
            <p:cNvSpPr>
              <a:spLocks/>
            </p:cNvSpPr>
            <p:nvPr userDrawn="1"/>
          </p:nvSpPr>
          <p:spPr bwMode="auto">
            <a:xfrm>
              <a:off x="2585619"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9" name="Freeform 468"/>
            <p:cNvSpPr>
              <a:spLocks/>
            </p:cNvSpPr>
            <p:nvPr userDrawn="1"/>
          </p:nvSpPr>
          <p:spPr bwMode="auto">
            <a:xfrm>
              <a:off x="2031247"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0" name="Freeform 469"/>
            <p:cNvSpPr>
              <a:spLocks/>
            </p:cNvSpPr>
            <p:nvPr userDrawn="1"/>
          </p:nvSpPr>
          <p:spPr bwMode="auto">
            <a:xfrm>
              <a:off x="2861399"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1" name="Freeform 470"/>
            <p:cNvSpPr>
              <a:spLocks/>
            </p:cNvSpPr>
            <p:nvPr userDrawn="1"/>
          </p:nvSpPr>
          <p:spPr bwMode="auto">
            <a:xfrm>
              <a:off x="3412955"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2" name="Freeform 471"/>
            <p:cNvSpPr>
              <a:spLocks/>
            </p:cNvSpPr>
            <p:nvPr userDrawn="1"/>
          </p:nvSpPr>
          <p:spPr bwMode="auto">
            <a:xfrm>
              <a:off x="3691548"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3" name="Freeform 472"/>
            <p:cNvSpPr>
              <a:spLocks/>
            </p:cNvSpPr>
            <p:nvPr userDrawn="1"/>
          </p:nvSpPr>
          <p:spPr bwMode="auto">
            <a:xfrm>
              <a:off x="3137177"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4" name="Freeform 473"/>
            <p:cNvSpPr>
              <a:spLocks/>
            </p:cNvSpPr>
            <p:nvPr userDrawn="1"/>
          </p:nvSpPr>
          <p:spPr bwMode="auto">
            <a:xfrm>
              <a:off x="3967327"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5" name="Freeform 474"/>
            <p:cNvSpPr>
              <a:spLocks/>
            </p:cNvSpPr>
            <p:nvPr userDrawn="1"/>
          </p:nvSpPr>
          <p:spPr bwMode="auto">
            <a:xfrm>
              <a:off x="4243106"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6" name="Freeform 2312"/>
            <p:cNvSpPr>
              <a:spLocks/>
            </p:cNvSpPr>
            <p:nvPr userDrawn="1"/>
          </p:nvSpPr>
          <p:spPr bwMode="auto">
            <a:xfrm>
              <a:off x="-180612"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7" name="Freeform 2313"/>
            <p:cNvSpPr>
              <a:spLocks/>
            </p:cNvSpPr>
            <p:nvPr userDrawn="1"/>
          </p:nvSpPr>
          <p:spPr bwMode="auto">
            <a:xfrm>
              <a:off x="95166"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8" name="Freeform 2314"/>
            <p:cNvSpPr>
              <a:spLocks/>
            </p:cNvSpPr>
            <p:nvPr userDrawn="1"/>
          </p:nvSpPr>
          <p:spPr bwMode="auto">
            <a:xfrm>
              <a:off x="-456390"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9" name="Freeform 2315"/>
            <p:cNvSpPr>
              <a:spLocks/>
            </p:cNvSpPr>
            <p:nvPr userDrawn="1"/>
          </p:nvSpPr>
          <p:spPr bwMode="auto">
            <a:xfrm>
              <a:off x="373761" y="137818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0" name="Freeform 2316"/>
            <p:cNvSpPr>
              <a:spLocks/>
            </p:cNvSpPr>
            <p:nvPr userDrawn="1"/>
          </p:nvSpPr>
          <p:spPr bwMode="auto">
            <a:xfrm>
              <a:off x="925318"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1" name="Freeform 2317"/>
            <p:cNvSpPr>
              <a:spLocks/>
            </p:cNvSpPr>
            <p:nvPr userDrawn="1"/>
          </p:nvSpPr>
          <p:spPr bwMode="auto">
            <a:xfrm>
              <a:off x="1201097"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2" name="Freeform 2318"/>
            <p:cNvSpPr>
              <a:spLocks/>
            </p:cNvSpPr>
            <p:nvPr userDrawn="1"/>
          </p:nvSpPr>
          <p:spPr bwMode="auto">
            <a:xfrm>
              <a:off x="649539"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3" name="Freeform 2319"/>
            <p:cNvSpPr>
              <a:spLocks/>
            </p:cNvSpPr>
            <p:nvPr userDrawn="1"/>
          </p:nvSpPr>
          <p:spPr bwMode="auto">
            <a:xfrm>
              <a:off x="1479690" y="137818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4" name="Freeform 2320"/>
            <p:cNvSpPr>
              <a:spLocks/>
            </p:cNvSpPr>
            <p:nvPr userDrawn="1"/>
          </p:nvSpPr>
          <p:spPr bwMode="auto">
            <a:xfrm>
              <a:off x="2031247"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5" name="Freeform 2321"/>
            <p:cNvSpPr>
              <a:spLocks/>
            </p:cNvSpPr>
            <p:nvPr userDrawn="1"/>
          </p:nvSpPr>
          <p:spPr bwMode="auto">
            <a:xfrm>
              <a:off x="2307026"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6" name="Freeform 2322"/>
            <p:cNvSpPr>
              <a:spLocks/>
            </p:cNvSpPr>
            <p:nvPr userDrawn="1"/>
          </p:nvSpPr>
          <p:spPr bwMode="auto">
            <a:xfrm>
              <a:off x="1755468"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7" name="Freeform 2323"/>
            <p:cNvSpPr>
              <a:spLocks/>
            </p:cNvSpPr>
            <p:nvPr userDrawn="1"/>
          </p:nvSpPr>
          <p:spPr bwMode="auto">
            <a:xfrm>
              <a:off x="2585619" y="137818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2" name="Freeform 2324"/>
            <p:cNvSpPr>
              <a:spLocks/>
            </p:cNvSpPr>
            <p:nvPr userDrawn="1"/>
          </p:nvSpPr>
          <p:spPr bwMode="auto">
            <a:xfrm>
              <a:off x="3137177"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3" name="Freeform 2325"/>
            <p:cNvSpPr>
              <a:spLocks/>
            </p:cNvSpPr>
            <p:nvPr userDrawn="1"/>
          </p:nvSpPr>
          <p:spPr bwMode="auto">
            <a:xfrm>
              <a:off x="3412955"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4" name="Freeform 2326"/>
            <p:cNvSpPr>
              <a:spLocks/>
            </p:cNvSpPr>
            <p:nvPr userDrawn="1"/>
          </p:nvSpPr>
          <p:spPr bwMode="auto">
            <a:xfrm>
              <a:off x="2861399"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5" name="Freeform 2473"/>
            <p:cNvSpPr>
              <a:spLocks/>
            </p:cNvSpPr>
            <p:nvPr userDrawn="1"/>
          </p:nvSpPr>
          <p:spPr bwMode="auto">
            <a:xfrm>
              <a:off x="-456390" y="185657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6" name="Freeform 2474"/>
            <p:cNvSpPr>
              <a:spLocks/>
            </p:cNvSpPr>
            <p:nvPr userDrawn="1"/>
          </p:nvSpPr>
          <p:spPr bwMode="auto">
            <a:xfrm>
              <a:off x="95166" y="1856574"/>
              <a:ext cx="554373" cy="478392"/>
            </a:xfrm>
            <a:custGeom>
              <a:avLst/>
              <a:gdLst>
                <a:gd name="T0" fmla="*/ 197 w 197"/>
                <a:gd name="T1" fmla="*/ 170 h 170"/>
                <a:gd name="T2" fmla="*/ 0 w 197"/>
                <a:gd name="T3" fmla="*/ 170 h 170"/>
                <a:gd name="T4" fmla="*/ 99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9"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7" name="Freeform 2475"/>
            <p:cNvSpPr>
              <a:spLocks/>
            </p:cNvSpPr>
            <p:nvPr userDrawn="1"/>
          </p:nvSpPr>
          <p:spPr bwMode="auto">
            <a:xfrm>
              <a:off x="373761" y="185657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8" name="Freeform 2476"/>
            <p:cNvSpPr>
              <a:spLocks/>
            </p:cNvSpPr>
            <p:nvPr userDrawn="1"/>
          </p:nvSpPr>
          <p:spPr bwMode="auto">
            <a:xfrm>
              <a:off x="-180612" y="1856574"/>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9" name="Freeform 2635"/>
            <p:cNvSpPr>
              <a:spLocks/>
            </p:cNvSpPr>
            <p:nvPr userDrawn="1"/>
          </p:nvSpPr>
          <p:spPr bwMode="auto">
            <a:xfrm>
              <a:off x="-180612" y="2334967"/>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0" name="Freeform 2636"/>
            <p:cNvSpPr>
              <a:spLocks/>
            </p:cNvSpPr>
            <p:nvPr userDrawn="1"/>
          </p:nvSpPr>
          <p:spPr bwMode="auto">
            <a:xfrm>
              <a:off x="95166" y="2334967"/>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1" name="Freeform 2637"/>
            <p:cNvSpPr>
              <a:spLocks/>
            </p:cNvSpPr>
            <p:nvPr userDrawn="1"/>
          </p:nvSpPr>
          <p:spPr bwMode="auto">
            <a:xfrm>
              <a:off x="-456390" y="2334967"/>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502" name="Group 501"/>
          <p:cNvGrpSpPr/>
          <p:nvPr userDrawn="1"/>
        </p:nvGrpSpPr>
        <p:grpSpPr>
          <a:xfrm>
            <a:off x="2861694" y="1857272"/>
            <a:ext cx="8568843" cy="4313972"/>
            <a:chOff x="2861694" y="1857272"/>
            <a:chExt cx="8568843" cy="4313972"/>
          </a:xfrm>
        </p:grpSpPr>
        <p:sp>
          <p:nvSpPr>
            <p:cNvPr id="503" name="Freeform 2182"/>
            <p:cNvSpPr>
              <a:spLocks/>
            </p:cNvSpPr>
            <p:nvPr userDrawn="1"/>
          </p:nvSpPr>
          <p:spPr bwMode="auto">
            <a:xfrm>
              <a:off x="9497271" y="1857272"/>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4" name="Freeform 2183"/>
            <p:cNvSpPr>
              <a:spLocks/>
            </p:cNvSpPr>
            <p:nvPr userDrawn="1"/>
          </p:nvSpPr>
          <p:spPr bwMode="auto">
            <a:xfrm>
              <a:off x="10048828" y="1857272"/>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5" name="Freeform 2184"/>
            <p:cNvSpPr>
              <a:spLocks/>
            </p:cNvSpPr>
            <p:nvPr userDrawn="1"/>
          </p:nvSpPr>
          <p:spPr bwMode="auto">
            <a:xfrm>
              <a:off x="10324607" y="1857272"/>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6" name="Freeform 2185"/>
            <p:cNvSpPr>
              <a:spLocks/>
            </p:cNvSpPr>
            <p:nvPr userDrawn="1"/>
          </p:nvSpPr>
          <p:spPr bwMode="auto">
            <a:xfrm>
              <a:off x="9773050" y="1857272"/>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7" name="Freeform 2186"/>
            <p:cNvSpPr>
              <a:spLocks/>
            </p:cNvSpPr>
            <p:nvPr userDrawn="1"/>
          </p:nvSpPr>
          <p:spPr bwMode="auto">
            <a:xfrm>
              <a:off x="10600387" y="1857272"/>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8" name="Freeform 2189"/>
            <p:cNvSpPr>
              <a:spLocks/>
            </p:cNvSpPr>
            <p:nvPr userDrawn="1"/>
          </p:nvSpPr>
          <p:spPr bwMode="auto">
            <a:xfrm>
              <a:off x="10878980" y="1857272"/>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9" name="Freeform 2340"/>
            <p:cNvSpPr>
              <a:spLocks/>
            </p:cNvSpPr>
            <p:nvPr userDrawn="1"/>
          </p:nvSpPr>
          <p:spPr bwMode="auto">
            <a:xfrm>
              <a:off x="8667121"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0" name="Freeform 2341"/>
            <p:cNvSpPr>
              <a:spLocks/>
            </p:cNvSpPr>
            <p:nvPr userDrawn="1"/>
          </p:nvSpPr>
          <p:spPr bwMode="auto">
            <a:xfrm>
              <a:off x="8942900" y="2338479"/>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1" name="Freeform 2343"/>
            <p:cNvSpPr>
              <a:spLocks/>
            </p:cNvSpPr>
            <p:nvPr userDrawn="1"/>
          </p:nvSpPr>
          <p:spPr bwMode="auto">
            <a:xfrm>
              <a:off x="9221492"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2" name="Freeform 2344"/>
            <p:cNvSpPr>
              <a:spLocks/>
            </p:cNvSpPr>
            <p:nvPr userDrawn="1"/>
          </p:nvSpPr>
          <p:spPr bwMode="auto">
            <a:xfrm>
              <a:off x="9773050"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3" name="Freeform 2345"/>
            <p:cNvSpPr>
              <a:spLocks/>
            </p:cNvSpPr>
            <p:nvPr userDrawn="1"/>
          </p:nvSpPr>
          <p:spPr bwMode="auto">
            <a:xfrm>
              <a:off x="10048828" y="2338479"/>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4" name="Freeform 2346"/>
            <p:cNvSpPr>
              <a:spLocks/>
            </p:cNvSpPr>
            <p:nvPr userDrawn="1"/>
          </p:nvSpPr>
          <p:spPr bwMode="auto">
            <a:xfrm>
              <a:off x="9497271" y="2338479"/>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5" name="Freeform 2347"/>
            <p:cNvSpPr>
              <a:spLocks/>
            </p:cNvSpPr>
            <p:nvPr userDrawn="1"/>
          </p:nvSpPr>
          <p:spPr bwMode="auto">
            <a:xfrm>
              <a:off x="10324607" y="2338479"/>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6" name="Freeform 2348"/>
            <p:cNvSpPr>
              <a:spLocks/>
            </p:cNvSpPr>
            <p:nvPr userDrawn="1"/>
          </p:nvSpPr>
          <p:spPr bwMode="auto">
            <a:xfrm>
              <a:off x="10878980"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7" name="Freeform 2350"/>
            <p:cNvSpPr>
              <a:spLocks/>
            </p:cNvSpPr>
            <p:nvPr userDrawn="1"/>
          </p:nvSpPr>
          <p:spPr bwMode="auto">
            <a:xfrm>
              <a:off x="10600387" y="2338479"/>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8" name="Freeform 2501"/>
            <p:cNvSpPr>
              <a:spLocks/>
            </p:cNvSpPr>
            <p:nvPr userDrawn="1"/>
          </p:nvSpPr>
          <p:spPr bwMode="auto">
            <a:xfrm>
              <a:off x="8391342" y="2816870"/>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9" name="Freeform 2502"/>
            <p:cNvSpPr>
              <a:spLocks/>
            </p:cNvSpPr>
            <p:nvPr userDrawn="1"/>
          </p:nvSpPr>
          <p:spPr bwMode="auto">
            <a:xfrm>
              <a:off x="8942900" y="2816870"/>
              <a:ext cx="554373" cy="478392"/>
            </a:xfrm>
            <a:custGeom>
              <a:avLst/>
              <a:gdLst>
                <a:gd name="T0" fmla="*/ 197 w 197"/>
                <a:gd name="T1" fmla="*/ 170 h 170"/>
                <a:gd name="T2" fmla="*/ 0 w 197"/>
                <a:gd name="T3" fmla="*/ 170 h 170"/>
                <a:gd name="T4" fmla="*/ 99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9"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0" name="Freeform 2503"/>
            <p:cNvSpPr>
              <a:spLocks/>
            </p:cNvSpPr>
            <p:nvPr userDrawn="1"/>
          </p:nvSpPr>
          <p:spPr bwMode="auto">
            <a:xfrm>
              <a:off x="9218678" y="2816870"/>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1" name="Freeform 2504"/>
            <p:cNvSpPr>
              <a:spLocks/>
            </p:cNvSpPr>
            <p:nvPr userDrawn="1"/>
          </p:nvSpPr>
          <p:spPr bwMode="auto">
            <a:xfrm>
              <a:off x="8667121" y="2816870"/>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2" name="Freeform 2505"/>
            <p:cNvSpPr>
              <a:spLocks/>
            </p:cNvSpPr>
            <p:nvPr userDrawn="1"/>
          </p:nvSpPr>
          <p:spPr bwMode="auto">
            <a:xfrm>
              <a:off x="9497271" y="2816870"/>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3" name="Freeform 2506"/>
            <p:cNvSpPr>
              <a:spLocks/>
            </p:cNvSpPr>
            <p:nvPr userDrawn="1"/>
          </p:nvSpPr>
          <p:spPr bwMode="auto">
            <a:xfrm>
              <a:off x="10048828" y="2816870"/>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4" name="Freeform 2507"/>
            <p:cNvSpPr>
              <a:spLocks/>
            </p:cNvSpPr>
            <p:nvPr userDrawn="1"/>
          </p:nvSpPr>
          <p:spPr bwMode="auto">
            <a:xfrm>
              <a:off x="10324607" y="2816870"/>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5" name="Freeform 2508"/>
            <p:cNvSpPr>
              <a:spLocks/>
            </p:cNvSpPr>
            <p:nvPr userDrawn="1"/>
          </p:nvSpPr>
          <p:spPr bwMode="auto">
            <a:xfrm>
              <a:off x="9773050" y="2816870"/>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6" name="Freeform 2509"/>
            <p:cNvSpPr>
              <a:spLocks/>
            </p:cNvSpPr>
            <p:nvPr userDrawn="1"/>
          </p:nvSpPr>
          <p:spPr bwMode="auto">
            <a:xfrm>
              <a:off x="10600387" y="2816870"/>
              <a:ext cx="554373" cy="478392"/>
            </a:xfrm>
            <a:custGeom>
              <a:avLst/>
              <a:gdLst>
                <a:gd name="T0" fmla="*/ 197 w 197"/>
                <a:gd name="T1" fmla="*/ 170 h 170"/>
                <a:gd name="T2" fmla="*/ 0 w 197"/>
                <a:gd name="T3" fmla="*/ 170 h 170"/>
                <a:gd name="T4" fmla="*/ 99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9"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7" name="Freeform 2512"/>
            <p:cNvSpPr>
              <a:spLocks/>
            </p:cNvSpPr>
            <p:nvPr userDrawn="1"/>
          </p:nvSpPr>
          <p:spPr bwMode="auto">
            <a:xfrm>
              <a:off x="10878980" y="2816870"/>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8" name="Freeform 2655"/>
            <p:cNvSpPr>
              <a:spLocks/>
            </p:cNvSpPr>
            <p:nvPr userDrawn="1"/>
          </p:nvSpPr>
          <p:spPr bwMode="auto">
            <a:xfrm>
              <a:off x="6455262" y="329526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9" name="Freeform 2656"/>
            <p:cNvSpPr>
              <a:spLocks/>
            </p:cNvSpPr>
            <p:nvPr userDrawn="1"/>
          </p:nvSpPr>
          <p:spPr bwMode="auto">
            <a:xfrm>
              <a:off x="6731041" y="329526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0" name="Freeform 2658"/>
            <p:cNvSpPr>
              <a:spLocks/>
            </p:cNvSpPr>
            <p:nvPr userDrawn="1"/>
          </p:nvSpPr>
          <p:spPr bwMode="auto">
            <a:xfrm>
              <a:off x="7009633"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1" name="Freeform 2659"/>
            <p:cNvSpPr>
              <a:spLocks/>
            </p:cNvSpPr>
            <p:nvPr userDrawn="1"/>
          </p:nvSpPr>
          <p:spPr bwMode="auto">
            <a:xfrm>
              <a:off x="7561191" y="329526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2" name="Freeform 2660"/>
            <p:cNvSpPr>
              <a:spLocks/>
            </p:cNvSpPr>
            <p:nvPr userDrawn="1"/>
          </p:nvSpPr>
          <p:spPr bwMode="auto">
            <a:xfrm>
              <a:off x="7836969" y="329526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3" name="Freeform 2661"/>
            <p:cNvSpPr>
              <a:spLocks/>
            </p:cNvSpPr>
            <p:nvPr userDrawn="1"/>
          </p:nvSpPr>
          <p:spPr bwMode="auto">
            <a:xfrm>
              <a:off x="7285412"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4" name="Freeform 2662"/>
            <p:cNvSpPr>
              <a:spLocks/>
            </p:cNvSpPr>
            <p:nvPr userDrawn="1"/>
          </p:nvSpPr>
          <p:spPr bwMode="auto">
            <a:xfrm>
              <a:off x="8115564"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5" name="Freeform 2663"/>
            <p:cNvSpPr>
              <a:spLocks/>
            </p:cNvSpPr>
            <p:nvPr userDrawn="1"/>
          </p:nvSpPr>
          <p:spPr bwMode="auto">
            <a:xfrm>
              <a:off x="8667121"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6" name="Freeform 2664"/>
            <p:cNvSpPr>
              <a:spLocks/>
            </p:cNvSpPr>
            <p:nvPr userDrawn="1"/>
          </p:nvSpPr>
          <p:spPr bwMode="auto">
            <a:xfrm>
              <a:off x="8942900" y="3295263"/>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7" name="Freeform 2665"/>
            <p:cNvSpPr>
              <a:spLocks/>
            </p:cNvSpPr>
            <p:nvPr userDrawn="1"/>
          </p:nvSpPr>
          <p:spPr bwMode="auto">
            <a:xfrm>
              <a:off x="8391342"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8" name="Freeform 2666"/>
            <p:cNvSpPr>
              <a:spLocks/>
            </p:cNvSpPr>
            <p:nvPr userDrawn="1"/>
          </p:nvSpPr>
          <p:spPr bwMode="auto">
            <a:xfrm>
              <a:off x="9221492"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9" name="Freeform 2667"/>
            <p:cNvSpPr>
              <a:spLocks/>
            </p:cNvSpPr>
            <p:nvPr userDrawn="1"/>
          </p:nvSpPr>
          <p:spPr bwMode="auto">
            <a:xfrm>
              <a:off x="9773050"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0" name="Freeform 2668"/>
            <p:cNvSpPr>
              <a:spLocks/>
            </p:cNvSpPr>
            <p:nvPr userDrawn="1"/>
          </p:nvSpPr>
          <p:spPr bwMode="auto">
            <a:xfrm>
              <a:off x="10048828"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1" name="Freeform 2669"/>
            <p:cNvSpPr>
              <a:spLocks/>
            </p:cNvSpPr>
            <p:nvPr userDrawn="1"/>
          </p:nvSpPr>
          <p:spPr bwMode="auto">
            <a:xfrm>
              <a:off x="9497271"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2" name="Freeform 2670"/>
            <p:cNvSpPr>
              <a:spLocks/>
            </p:cNvSpPr>
            <p:nvPr userDrawn="1"/>
          </p:nvSpPr>
          <p:spPr bwMode="auto">
            <a:xfrm>
              <a:off x="10324607" y="329526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3" name="Freeform 2671"/>
            <p:cNvSpPr>
              <a:spLocks/>
            </p:cNvSpPr>
            <p:nvPr userDrawn="1"/>
          </p:nvSpPr>
          <p:spPr bwMode="auto">
            <a:xfrm>
              <a:off x="10878980"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4" name="Freeform 2673"/>
            <p:cNvSpPr>
              <a:spLocks/>
            </p:cNvSpPr>
            <p:nvPr userDrawn="1"/>
          </p:nvSpPr>
          <p:spPr bwMode="auto">
            <a:xfrm>
              <a:off x="10600387" y="329526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5" name="Freeform 2811"/>
            <p:cNvSpPr>
              <a:spLocks/>
            </p:cNvSpPr>
            <p:nvPr userDrawn="1"/>
          </p:nvSpPr>
          <p:spPr bwMode="auto">
            <a:xfrm>
              <a:off x="5073553" y="3773655"/>
              <a:ext cx="551557" cy="481205"/>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6" name="Freeform 2812"/>
            <p:cNvSpPr>
              <a:spLocks/>
            </p:cNvSpPr>
            <p:nvPr userDrawn="1"/>
          </p:nvSpPr>
          <p:spPr bwMode="auto">
            <a:xfrm>
              <a:off x="5625111" y="3773655"/>
              <a:ext cx="554373" cy="481205"/>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7" name="Freeform 2813"/>
            <p:cNvSpPr>
              <a:spLocks/>
            </p:cNvSpPr>
            <p:nvPr userDrawn="1"/>
          </p:nvSpPr>
          <p:spPr bwMode="auto">
            <a:xfrm>
              <a:off x="5903705" y="3773655"/>
              <a:ext cx="551557" cy="481205"/>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8" name="Freeform 2814"/>
            <p:cNvSpPr>
              <a:spLocks/>
            </p:cNvSpPr>
            <p:nvPr userDrawn="1"/>
          </p:nvSpPr>
          <p:spPr bwMode="auto">
            <a:xfrm>
              <a:off x="5349332" y="3773655"/>
              <a:ext cx="554373" cy="481205"/>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9" name="Freeform 2815"/>
            <p:cNvSpPr>
              <a:spLocks/>
            </p:cNvSpPr>
            <p:nvPr userDrawn="1"/>
          </p:nvSpPr>
          <p:spPr bwMode="auto">
            <a:xfrm>
              <a:off x="6179484" y="3773655"/>
              <a:ext cx="551557" cy="481205"/>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0" name="Freeform 2816"/>
            <p:cNvSpPr>
              <a:spLocks/>
            </p:cNvSpPr>
            <p:nvPr userDrawn="1"/>
          </p:nvSpPr>
          <p:spPr bwMode="auto">
            <a:xfrm>
              <a:off x="6731041" y="3773655"/>
              <a:ext cx="554373" cy="481205"/>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1" name="Freeform 2817"/>
            <p:cNvSpPr>
              <a:spLocks/>
            </p:cNvSpPr>
            <p:nvPr userDrawn="1"/>
          </p:nvSpPr>
          <p:spPr bwMode="auto">
            <a:xfrm>
              <a:off x="7009633" y="3773655"/>
              <a:ext cx="551557" cy="481205"/>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2" name="Freeform 2819"/>
            <p:cNvSpPr>
              <a:spLocks/>
            </p:cNvSpPr>
            <p:nvPr userDrawn="1"/>
          </p:nvSpPr>
          <p:spPr bwMode="auto">
            <a:xfrm>
              <a:off x="6455262" y="3773655"/>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3" name="Freeform 2820"/>
            <p:cNvSpPr>
              <a:spLocks/>
            </p:cNvSpPr>
            <p:nvPr userDrawn="1"/>
          </p:nvSpPr>
          <p:spPr bwMode="auto">
            <a:xfrm>
              <a:off x="7285412"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4" name="Freeform 2821"/>
            <p:cNvSpPr>
              <a:spLocks/>
            </p:cNvSpPr>
            <p:nvPr userDrawn="1"/>
          </p:nvSpPr>
          <p:spPr bwMode="auto">
            <a:xfrm>
              <a:off x="7836969" y="3773655"/>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5" name="Freeform 2822"/>
            <p:cNvSpPr>
              <a:spLocks/>
            </p:cNvSpPr>
            <p:nvPr userDrawn="1"/>
          </p:nvSpPr>
          <p:spPr bwMode="auto">
            <a:xfrm>
              <a:off x="8115564"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6" name="Freeform 2823"/>
            <p:cNvSpPr>
              <a:spLocks/>
            </p:cNvSpPr>
            <p:nvPr userDrawn="1"/>
          </p:nvSpPr>
          <p:spPr bwMode="auto">
            <a:xfrm>
              <a:off x="7561191" y="3773655"/>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7" name="Freeform 2824"/>
            <p:cNvSpPr>
              <a:spLocks/>
            </p:cNvSpPr>
            <p:nvPr userDrawn="1"/>
          </p:nvSpPr>
          <p:spPr bwMode="auto">
            <a:xfrm>
              <a:off x="8391342"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8" name="Freeform 2825"/>
            <p:cNvSpPr>
              <a:spLocks/>
            </p:cNvSpPr>
            <p:nvPr userDrawn="1"/>
          </p:nvSpPr>
          <p:spPr bwMode="auto">
            <a:xfrm>
              <a:off x="8942900" y="3773655"/>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9" name="Freeform 2826"/>
            <p:cNvSpPr>
              <a:spLocks/>
            </p:cNvSpPr>
            <p:nvPr userDrawn="1"/>
          </p:nvSpPr>
          <p:spPr bwMode="auto">
            <a:xfrm>
              <a:off x="9218678" y="3773655"/>
              <a:ext cx="554373" cy="481207"/>
            </a:xfrm>
            <a:custGeom>
              <a:avLst/>
              <a:gdLst>
                <a:gd name="T0" fmla="*/ 0 w 197"/>
                <a:gd name="T1" fmla="*/ 0 h 171"/>
                <a:gd name="T2" fmla="*/ 197 w 197"/>
                <a:gd name="T3" fmla="*/ 0 h 171"/>
                <a:gd name="T4" fmla="*/ 99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9"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0" name="Freeform 2827"/>
            <p:cNvSpPr>
              <a:spLocks/>
            </p:cNvSpPr>
            <p:nvPr userDrawn="1"/>
          </p:nvSpPr>
          <p:spPr bwMode="auto">
            <a:xfrm>
              <a:off x="8667121"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1" name="Freeform 2828"/>
            <p:cNvSpPr>
              <a:spLocks/>
            </p:cNvSpPr>
            <p:nvPr userDrawn="1"/>
          </p:nvSpPr>
          <p:spPr bwMode="auto">
            <a:xfrm>
              <a:off x="9497271"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2" name="Freeform 2829"/>
            <p:cNvSpPr>
              <a:spLocks/>
            </p:cNvSpPr>
            <p:nvPr userDrawn="1"/>
          </p:nvSpPr>
          <p:spPr bwMode="auto">
            <a:xfrm>
              <a:off x="10048828"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3" name="Freeform 2830"/>
            <p:cNvSpPr>
              <a:spLocks/>
            </p:cNvSpPr>
            <p:nvPr userDrawn="1"/>
          </p:nvSpPr>
          <p:spPr bwMode="auto">
            <a:xfrm>
              <a:off x="10324607" y="3773655"/>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4" name="Freeform 2831"/>
            <p:cNvSpPr>
              <a:spLocks/>
            </p:cNvSpPr>
            <p:nvPr userDrawn="1"/>
          </p:nvSpPr>
          <p:spPr bwMode="auto">
            <a:xfrm>
              <a:off x="9773050"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5" name="Freeform 2832"/>
            <p:cNvSpPr>
              <a:spLocks/>
            </p:cNvSpPr>
            <p:nvPr userDrawn="1"/>
          </p:nvSpPr>
          <p:spPr bwMode="auto">
            <a:xfrm>
              <a:off x="10600387" y="3773655"/>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6" name="Freeform 2835"/>
            <p:cNvSpPr>
              <a:spLocks/>
            </p:cNvSpPr>
            <p:nvPr userDrawn="1"/>
          </p:nvSpPr>
          <p:spPr bwMode="auto">
            <a:xfrm>
              <a:off x="10878980"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7" name="Freeform 2972"/>
            <p:cNvSpPr>
              <a:spLocks/>
            </p:cNvSpPr>
            <p:nvPr userDrawn="1"/>
          </p:nvSpPr>
          <p:spPr bwMode="auto">
            <a:xfrm>
              <a:off x="4797774"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8" name="Freeform 2973"/>
            <p:cNvSpPr>
              <a:spLocks/>
            </p:cNvSpPr>
            <p:nvPr userDrawn="1"/>
          </p:nvSpPr>
          <p:spPr bwMode="auto">
            <a:xfrm>
              <a:off x="5349332"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9" name="Freeform 2974"/>
            <p:cNvSpPr>
              <a:spLocks/>
            </p:cNvSpPr>
            <p:nvPr userDrawn="1"/>
          </p:nvSpPr>
          <p:spPr bwMode="auto">
            <a:xfrm>
              <a:off x="5625111"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0" name="Freeform 2975"/>
            <p:cNvSpPr>
              <a:spLocks/>
            </p:cNvSpPr>
            <p:nvPr userDrawn="1"/>
          </p:nvSpPr>
          <p:spPr bwMode="auto">
            <a:xfrm>
              <a:off x="5073553"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1" name="Freeform 2976"/>
            <p:cNvSpPr>
              <a:spLocks/>
            </p:cNvSpPr>
            <p:nvPr userDrawn="1"/>
          </p:nvSpPr>
          <p:spPr bwMode="auto">
            <a:xfrm>
              <a:off x="5903705"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2" name="Freeform 2977"/>
            <p:cNvSpPr>
              <a:spLocks/>
            </p:cNvSpPr>
            <p:nvPr userDrawn="1"/>
          </p:nvSpPr>
          <p:spPr bwMode="auto">
            <a:xfrm>
              <a:off x="6455262"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3" name="Freeform 2978"/>
            <p:cNvSpPr>
              <a:spLocks/>
            </p:cNvSpPr>
            <p:nvPr userDrawn="1"/>
          </p:nvSpPr>
          <p:spPr bwMode="auto">
            <a:xfrm>
              <a:off x="6731041"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4" name="Freeform 2979"/>
            <p:cNvSpPr>
              <a:spLocks/>
            </p:cNvSpPr>
            <p:nvPr userDrawn="1"/>
          </p:nvSpPr>
          <p:spPr bwMode="auto">
            <a:xfrm>
              <a:off x="6179484"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5" name="Freeform 2980"/>
            <p:cNvSpPr>
              <a:spLocks/>
            </p:cNvSpPr>
            <p:nvPr userDrawn="1"/>
          </p:nvSpPr>
          <p:spPr bwMode="auto">
            <a:xfrm>
              <a:off x="7009633"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6" name="Freeform 2981"/>
            <p:cNvSpPr>
              <a:spLocks/>
            </p:cNvSpPr>
            <p:nvPr userDrawn="1"/>
          </p:nvSpPr>
          <p:spPr bwMode="auto">
            <a:xfrm>
              <a:off x="7561191"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7" name="Freeform 2982"/>
            <p:cNvSpPr>
              <a:spLocks/>
            </p:cNvSpPr>
            <p:nvPr userDrawn="1"/>
          </p:nvSpPr>
          <p:spPr bwMode="auto">
            <a:xfrm>
              <a:off x="7836969"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8" name="Freeform 2983"/>
            <p:cNvSpPr>
              <a:spLocks/>
            </p:cNvSpPr>
            <p:nvPr userDrawn="1"/>
          </p:nvSpPr>
          <p:spPr bwMode="auto">
            <a:xfrm>
              <a:off x="7285412"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9" name="Freeform 2984"/>
            <p:cNvSpPr>
              <a:spLocks/>
            </p:cNvSpPr>
            <p:nvPr userDrawn="1"/>
          </p:nvSpPr>
          <p:spPr bwMode="auto">
            <a:xfrm>
              <a:off x="8115564"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0" name="Freeform 2985"/>
            <p:cNvSpPr>
              <a:spLocks/>
            </p:cNvSpPr>
            <p:nvPr userDrawn="1"/>
          </p:nvSpPr>
          <p:spPr bwMode="auto">
            <a:xfrm>
              <a:off x="8667121"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1" name="Freeform 2986"/>
            <p:cNvSpPr>
              <a:spLocks/>
            </p:cNvSpPr>
            <p:nvPr userDrawn="1"/>
          </p:nvSpPr>
          <p:spPr bwMode="auto">
            <a:xfrm>
              <a:off x="8942900" y="4254860"/>
              <a:ext cx="554373" cy="475579"/>
            </a:xfrm>
            <a:custGeom>
              <a:avLst/>
              <a:gdLst>
                <a:gd name="T0" fmla="*/ 0 w 197"/>
                <a:gd name="T1" fmla="*/ 0 h 169"/>
                <a:gd name="T2" fmla="*/ 197 w 197"/>
                <a:gd name="T3" fmla="*/ 0 h 169"/>
                <a:gd name="T4" fmla="*/ 98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2" name="Freeform 2987"/>
            <p:cNvSpPr>
              <a:spLocks/>
            </p:cNvSpPr>
            <p:nvPr userDrawn="1"/>
          </p:nvSpPr>
          <p:spPr bwMode="auto">
            <a:xfrm>
              <a:off x="8391342"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3" name="Freeform 2988"/>
            <p:cNvSpPr>
              <a:spLocks/>
            </p:cNvSpPr>
            <p:nvPr userDrawn="1"/>
          </p:nvSpPr>
          <p:spPr bwMode="auto">
            <a:xfrm>
              <a:off x="9221492"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4" name="Freeform 2989"/>
            <p:cNvSpPr>
              <a:spLocks/>
            </p:cNvSpPr>
            <p:nvPr userDrawn="1"/>
          </p:nvSpPr>
          <p:spPr bwMode="auto">
            <a:xfrm>
              <a:off x="9773050"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5" name="Freeform 2990"/>
            <p:cNvSpPr>
              <a:spLocks/>
            </p:cNvSpPr>
            <p:nvPr userDrawn="1"/>
          </p:nvSpPr>
          <p:spPr bwMode="auto">
            <a:xfrm>
              <a:off x="10048828"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6" name="Freeform 2991"/>
            <p:cNvSpPr>
              <a:spLocks/>
            </p:cNvSpPr>
            <p:nvPr userDrawn="1"/>
          </p:nvSpPr>
          <p:spPr bwMode="auto">
            <a:xfrm>
              <a:off x="9497271"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7" name="Freeform 2992"/>
            <p:cNvSpPr>
              <a:spLocks/>
            </p:cNvSpPr>
            <p:nvPr userDrawn="1"/>
          </p:nvSpPr>
          <p:spPr bwMode="auto">
            <a:xfrm>
              <a:off x="10324607"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8" name="Freeform 2993"/>
            <p:cNvSpPr>
              <a:spLocks/>
            </p:cNvSpPr>
            <p:nvPr userDrawn="1"/>
          </p:nvSpPr>
          <p:spPr bwMode="auto">
            <a:xfrm>
              <a:off x="10878980"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9" name="Freeform 2995"/>
            <p:cNvSpPr>
              <a:spLocks/>
            </p:cNvSpPr>
            <p:nvPr userDrawn="1"/>
          </p:nvSpPr>
          <p:spPr bwMode="auto">
            <a:xfrm>
              <a:off x="10600387"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0" name="Freeform 3130"/>
            <p:cNvSpPr>
              <a:spLocks/>
            </p:cNvSpPr>
            <p:nvPr userDrawn="1"/>
          </p:nvSpPr>
          <p:spPr bwMode="auto">
            <a:xfrm>
              <a:off x="3967625"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1" name="Freeform 3131"/>
            <p:cNvSpPr>
              <a:spLocks/>
            </p:cNvSpPr>
            <p:nvPr userDrawn="1"/>
          </p:nvSpPr>
          <p:spPr bwMode="auto">
            <a:xfrm>
              <a:off x="4519181"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2" name="Freeform 3132"/>
            <p:cNvSpPr>
              <a:spLocks/>
            </p:cNvSpPr>
            <p:nvPr userDrawn="1"/>
          </p:nvSpPr>
          <p:spPr bwMode="auto">
            <a:xfrm>
              <a:off x="4797774"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3" name="Freeform 3133"/>
            <p:cNvSpPr>
              <a:spLocks/>
            </p:cNvSpPr>
            <p:nvPr userDrawn="1"/>
          </p:nvSpPr>
          <p:spPr bwMode="auto">
            <a:xfrm>
              <a:off x="4243403"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4" name="Freeform 3134"/>
            <p:cNvSpPr>
              <a:spLocks/>
            </p:cNvSpPr>
            <p:nvPr userDrawn="1"/>
          </p:nvSpPr>
          <p:spPr bwMode="auto">
            <a:xfrm>
              <a:off x="5073553"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5" name="Freeform 3135"/>
            <p:cNvSpPr>
              <a:spLocks/>
            </p:cNvSpPr>
            <p:nvPr userDrawn="1"/>
          </p:nvSpPr>
          <p:spPr bwMode="auto">
            <a:xfrm>
              <a:off x="5625111"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6" name="Freeform 3136"/>
            <p:cNvSpPr>
              <a:spLocks/>
            </p:cNvSpPr>
            <p:nvPr userDrawn="1"/>
          </p:nvSpPr>
          <p:spPr bwMode="auto">
            <a:xfrm>
              <a:off x="5903705"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7" name="Freeform 3137"/>
            <p:cNvSpPr>
              <a:spLocks/>
            </p:cNvSpPr>
            <p:nvPr userDrawn="1"/>
          </p:nvSpPr>
          <p:spPr bwMode="auto">
            <a:xfrm>
              <a:off x="5349332"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8" name="Freeform 3138"/>
            <p:cNvSpPr>
              <a:spLocks/>
            </p:cNvSpPr>
            <p:nvPr userDrawn="1"/>
          </p:nvSpPr>
          <p:spPr bwMode="auto">
            <a:xfrm>
              <a:off x="6179484"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9" name="Freeform 3139"/>
            <p:cNvSpPr>
              <a:spLocks/>
            </p:cNvSpPr>
            <p:nvPr userDrawn="1"/>
          </p:nvSpPr>
          <p:spPr bwMode="auto">
            <a:xfrm>
              <a:off x="6731041"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0" name="Freeform 3140"/>
            <p:cNvSpPr>
              <a:spLocks/>
            </p:cNvSpPr>
            <p:nvPr userDrawn="1"/>
          </p:nvSpPr>
          <p:spPr bwMode="auto">
            <a:xfrm>
              <a:off x="7009633"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1" name="Freeform 3141"/>
            <p:cNvSpPr>
              <a:spLocks/>
            </p:cNvSpPr>
            <p:nvPr userDrawn="1"/>
          </p:nvSpPr>
          <p:spPr bwMode="auto">
            <a:xfrm>
              <a:off x="6455262"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2" name="Freeform 3142"/>
            <p:cNvSpPr>
              <a:spLocks/>
            </p:cNvSpPr>
            <p:nvPr userDrawn="1"/>
          </p:nvSpPr>
          <p:spPr bwMode="auto">
            <a:xfrm>
              <a:off x="7285412"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3" name="Freeform 3143"/>
            <p:cNvSpPr>
              <a:spLocks/>
            </p:cNvSpPr>
            <p:nvPr userDrawn="1"/>
          </p:nvSpPr>
          <p:spPr bwMode="auto">
            <a:xfrm>
              <a:off x="7836969"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4" name="Freeform 3144"/>
            <p:cNvSpPr>
              <a:spLocks/>
            </p:cNvSpPr>
            <p:nvPr userDrawn="1"/>
          </p:nvSpPr>
          <p:spPr bwMode="auto">
            <a:xfrm>
              <a:off x="8115564"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5" name="Freeform 3145"/>
            <p:cNvSpPr>
              <a:spLocks/>
            </p:cNvSpPr>
            <p:nvPr userDrawn="1"/>
          </p:nvSpPr>
          <p:spPr bwMode="auto">
            <a:xfrm>
              <a:off x="7561191"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6" name="Freeform 3146"/>
            <p:cNvSpPr>
              <a:spLocks/>
            </p:cNvSpPr>
            <p:nvPr userDrawn="1"/>
          </p:nvSpPr>
          <p:spPr bwMode="auto">
            <a:xfrm>
              <a:off x="8391342"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7" name="Freeform 3147"/>
            <p:cNvSpPr>
              <a:spLocks/>
            </p:cNvSpPr>
            <p:nvPr userDrawn="1"/>
          </p:nvSpPr>
          <p:spPr bwMode="auto">
            <a:xfrm>
              <a:off x="8942900"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8" name="Freeform 3148"/>
            <p:cNvSpPr>
              <a:spLocks/>
            </p:cNvSpPr>
            <p:nvPr userDrawn="1"/>
          </p:nvSpPr>
          <p:spPr bwMode="auto">
            <a:xfrm>
              <a:off x="9218678" y="4730438"/>
              <a:ext cx="554373" cy="481207"/>
            </a:xfrm>
            <a:custGeom>
              <a:avLst/>
              <a:gdLst>
                <a:gd name="T0" fmla="*/ 0 w 197"/>
                <a:gd name="T1" fmla="*/ 0 h 171"/>
                <a:gd name="T2" fmla="*/ 197 w 197"/>
                <a:gd name="T3" fmla="*/ 0 h 171"/>
                <a:gd name="T4" fmla="*/ 99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9"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9" name="Freeform 3149"/>
            <p:cNvSpPr>
              <a:spLocks/>
            </p:cNvSpPr>
            <p:nvPr userDrawn="1"/>
          </p:nvSpPr>
          <p:spPr bwMode="auto">
            <a:xfrm>
              <a:off x="8667121"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0" name="Freeform 3150"/>
            <p:cNvSpPr>
              <a:spLocks/>
            </p:cNvSpPr>
            <p:nvPr userDrawn="1"/>
          </p:nvSpPr>
          <p:spPr bwMode="auto">
            <a:xfrm>
              <a:off x="9497271"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1" name="Freeform 3151"/>
            <p:cNvSpPr>
              <a:spLocks/>
            </p:cNvSpPr>
            <p:nvPr userDrawn="1"/>
          </p:nvSpPr>
          <p:spPr bwMode="auto">
            <a:xfrm>
              <a:off x="10048828"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2" name="Freeform 3152"/>
            <p:cNvSpPr>
              <a:spLocks/>
            </p:cNvSpPr>
            <p:nvPr userDrawn="1"/>
          </p:nvSpPr>
          <p:spPr bwMode="auto">
            <a:xfrm>
              <a:off x="10324607"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3" name="Freeform 3153"/>
            <p:cNvSpPr>
              <a:spLocks/>
            </p:cNvSpPr>
            <p:nvPr userDrawn="1"/>
          </p:nvSpPr>
          <p:spPr bwMode="auto">
            <a:xfrm>
              <a:off x="9773050"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4" name="Freeform 3154"/>
            <p:cNvSpPr>
              <a:spLocks/>
            </p:cNvSpPr>
            <p:nvPr userDrawn="1"/>
          </p:nvSpPr>
          <p:spPr bwMode="auto">
            <a:xfrm>
              <a:off x="10600387"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5" name="Freeform 3157"/>
            <p:cNvSpPr>
              <a:spLocks/>
            </p:cNvSpPr>
            <p:nvPr userDrawn="1"/>
          </p:nvSpPr>
          <p:spPr bwMode="auto">
            <a:xfrm>
              <a:off x="10878980"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6" name="Freeform 3288"/>
            <p:cNvSpPr>
              <a:spLocks/>
            </p:cNvSpPr>
            <p:nvPr userDrawn="1"/>
          </p:nvSpPr>
          <p:spPr bwMode="auto">
            <a:xfrm>
              <a:off x="3137473"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7" name="Freeform 3289"/>
            <p:cNvSpPr>
              <a:spLocks/>
            </p:cNvSpPr>
            <p:nvPr userDrawn="1"/>
          </p:nvSpPr>
          <p:spPr bwMode="auto">
            <a:xfrm>
              <a:off x="3413252"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8" name="Freeform 3291"/>
            <p:cNvSpPr>
              <a:spLocks/>
            </p:cNvSpPr>
            <p:nvPr userDrawn="1"/>
          </p:nvSpPr>
          <p:spPr bwMode="auto">
            <a:xfrm>
              <a:off x="3691845"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9" name="Freeform 3292"/>
            <p:cNvSpPr>
              <a:spLocks/>
            </p:cNvSpPr>
            <p:nvPr userDrawn="1"/>
          </p:nvSpPr>
          <p:spPr bwMode="auto">
            <a:xfrm>
              <a:off x="4243403"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0" name="Freeform 3293"/>
            <p:cNvSpPr>
              <a:spLocks/>
            </p:cNvSpPr>
            <p:nvPr userDrawn="1"/>
          </p:nvSpPr>
          <p:spPr bwMode="auto">
            <a:xfrm>
              <a:off x="4519181"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1" name="Freeform 3294"/>
            <p:cNvSpPr>
              <a:spLocks/>
            </p:cNvSpPr>
            <p:nvPr userDrawn="1"/>
          </p:nvSpPr>
          <p:spPr bwMode="auto">
            <a:xfrm>
              <a:off x="3967625"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2" name="Freeform 3295"/>
            <p:cNvSpPr>
              <a:spLocks/>
            </p:cNvSpPr>
            <p:nvPr userDrawn="1"/>
          </p:nvSpPr>
          <p:spPr bwMode="auto">
            <a:xfrm>
              <a:off x="4797774"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3" name="Freeform 3296"/>
            <p:cNvSpPr>
              <a:spLocks/>
            </p:cNvSpPr>
            <p:nvPr userDrawn="1"/>
          </p:nvSpPr>
          <p:spPr bwMode="auto">
            <a:xfrm>
              <a:off x="5349332"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4" name="Freeform 3297"/>
            <p:cNvSpPr>
              <a:spLocks/>
            </p:cNvSpPr>
            <p:nvPr userDrawn="1"/>
          </p:nvSpPr>
          <p:spPr bwMode="auto">
            <a:xfrm>
              <a:off x="5625111"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5" name="Freeform 3298"/>
            <p:cNvSpPr>
              <a:spLocks/>
            </p:cNvSpPr>
            <p:nvPr userDrawn="1"/>
          </p:nvSpPr>
          <p:spPr bwMode="auto">
            <a:xfrm>
              <a:off x="5073553"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6" name="Freeform 3299"/>
            <p:cNvSpPr>
              <a:spLocks/>
            </p:cNvSpPr>
            <p:nvPr userDrawn="1"/>
          </p:nvSpPr>
          <p:spPr bwMode="auto">
            <a:xfrm>
              <a:off x="5903705"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7" name="Freeform 3300"/>
            <p:cNvSpPr>
              <a:spLocks/>
            </p:cNvSpPr>
            <p:nvPr userDrawn="1"/>
          </p:nvSpPr>
          <p:spPr bwMode="auto">
            <a:xfrm>
              <a:off x="6455262"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8" name="Freeform 3301"/>
            <p:cNvSpPr>
              <a:spLocks/>
            </p:cNvSpPr>
            <p:nvPr userDrawn="1"/>
          </p:nvSpPr>
          <p:spPr bwMode="auto">
            <a:xfrm>
              <a:off x="6731041"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9" name="Freeform 3302"/>
            <p:cNvSpPr>
              <a:spLocks/>
            </p:cNvSpPr>
            <p:nvPr userDrawn="1"/>
          </p:nvSpPr>
          <p:spPr bwMode="auto">
            <a:xfrm>
              <a:off x="6179484"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0" name="Freeform 3303"/>
            <p:cNvSpPr>
              <a:spLocks/>
            </p:cNvSpPr>
            <p:nvPr userDrawn="1"/>
          </p:nvSpPr>
          <p:spPr bwMode="auto">
            <a:xfrm>
              <a:off x="7009633"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1" name="Freeform 3304"/>
            <p:cNvSpPr>
              <a:spLocks/>
            </p:cNvSpPr>
            <p:nvPr userDrawn="1"/>
          </p:nvSpPr>
          <p:spPr bwMode="auto">
            <a:xfrm>
              <a:off x="7561191"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2" name="Freeform 3305"/>
            <p:cNvSpPr>
              <a:spLocks/>
            </p:cNvSpPr>
            <p:nvPr userDrawn="1"/>
          </p:nvSpPr>
          <p:spPr bwMode="auto">
            <a:xfrm>
              <a:off x="7836969"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3" name="Freeform 3306"/>
            <p:cNvSpPr>
              <a:spLocks/>
            </p:cNvSpPr>
            <p:nvPr userDrawn="1"/>
          </p:nvSpPr>
          <p:spPr bwMode="auto">
            <a:xfrm>
              <a:off x="7285412"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4" name="Freeform 3307"/>
            <p:cNvSpPr>
              <a:spLocks/>
            </p:cNvSpPr>
            <p:nvPr userDrawn="1"/>
          </p:nvSpPr>
          <p:spPr bwMode="auto">
            <a:xfrm>
              <a:off x="8115564"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5" name="Freeform 3308"/>
            <p:cNvSpPr>
              <a:spLocks/>
            </p:cNvSpPr>
            <p:nvPr userDrawn="1"/>
          </p:nvSpPr>
          <p:spPr bwMode="auto">
            <a:xfrm>
              <a:off x="8667121"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6" name="Freeform 3309"/>
            <p:cNvSpPr>
              <a:spLocks/>
            </p:cNvSpPr>
            <p:nvPr userDrawn="1"/>
          </p:nvSpPr>
          <p:spPr bwMode="auto">
            <a:xfrm>
              <a:off x="8942900" y="5211644"/>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7" name="Freeform 3310"/>
            <p:cNvSpPr>
              <a:spLocks/>
            </p:cNvSpPr>
            <p:nvPr userDrawn="1"/>
          </p:nvSpPr>
          <p:spPr bwMode="auto">
            <a:xfrm>
              <a:off x="8391342"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8" name="Freeform 3311"/>
            <p:cNvSpPr>
              <a:spLocks/>
            </p:cNvSpPr>
            <p:nvPr userDrawn="1"/>
          </p:nvSpPr>
          <p:spPr bwMode="auto">
            <a:xfrm>
              <a:off x="9221492"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9" name="Freeform 3312"/>
            <p:cNvSpPr>
              <a:spLocks/>
            </p:cNvSpPr>
            <p:nvPr userDrawn="1"/>
          </p:nvSpPr>
          <p:spPr bwMode="auto">
            <a:xfrm>
              <a:off x="9773050"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0" name="Freeform 3313"/>
            <p:cNvSpPr>
              <a:spLocks/>
            </p:cNvSpPr>
            <p:nvPr userDrawn="1"/>
          </p:nvSpPr>
          <p:spPr bwMode="auto">
            <a:xfrm>
              <a:off x="10048828"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1" name="Freeform 3314"/>
            <p:cNvSpPr>
              <a:spLocks/>
            </p:cNvSpPr>
            <p:nvPr userDrawn="1"/>
          </p:nvSpPr>
          <p:spPr bwMode="auto">
            <a:xfrm>
              <a:off x="9497271"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2" name="Freeform 3315"/>
            <p:cNvSpPr>
              <a:spLocks/>
            </p:cNvSpPr>
            <p:nvPr userDrawn="1"/>
          </p:nvSpPr>
          <p:spPr bwMode="auto">
            <a:xfrm>
              <a:off x="10324607"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3" name="Freeform 3316"/>
            <p:cNvSpPr>
              <a:spLocks/>
            </p:cNvSpPr>
            <p:nvPr userDrawn="1"/>
          </p:nvSpPr>
          <p:spPr bwMode="auto">
            <a:xfrm>
              <a:off x="10878980"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4" name="Freeform 3318"/>
            <p:cNvSpPr>
              <a:spLocks/>
            </p:cNvSpPr>
            <p:nvPr userDrawn="1"/>
          </p:nvSpPr>
          <p:spPr bwMode="auto">
            <a:xfrm>
              <a:off x="10600387"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5" name="Freeform 3449"/>
            <p:cNvSpPr>
              <a:spLocks/>
            </p:cNvSpPr>
            <p:nvPr userDrawn="1"/>
          </p:nvSpPr>
          <p:spPr bwMode="auto">
            <a:xfrm>
              <a:off x="2861694"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6" name="Freeform 3450"/>
            <p:cNvSpPr>
              <a:spLocks/>
            </p:cNvSpPr>
            <p:nvPr userDrawn="1"/>
          </p:nvSpPr>
          <p:spPr bwMode="auto">
            <a:xfrm>
              <a:off x="3413252"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7" name="Freeform 3451"/>
            <p:cNvSpPr>
              <a:spLocks/>
            </p:cNvSpPr>
            <p:nvPr userDrawn="1"/>
          </p:nvSpPr>
          <p:spPr bwMode="auto">
            <a:xfrm>
              <a:off x="3691845"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8" name="Freeform 3452"/>
            <p:cNvSpPr>
              <a:spLocks/>
            </p:cNvSpPr>
            <p:nvPr userDrawn="1"/>
          </p:nvSpPr>
          <p:spPr bwMode="auto">
            <a:xfrm>
              <a:off x="3137473"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9" name="Freeform 3453"/>
            <p:cNvSpPr>
              <a:spLocks/>
            </p:cNvSpPr>
            <p:nvPr userDrawn="1"/>
          </p:nvSpPr>
          <p:spPr bwMode="auto">
            <a:xfrm>
              <a:off x="3967625"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0" name="Freeform 3454"/>
            <p:cNvSpPr>
              <a:spLocks/>
            </p:cNvSpPr>
            <p:nvPr userDrawn="1"/>
          </p:nvSpPr>
          <p:spPr bwMode="auto">
            <a:xfrm>
              <a:off x="4519181"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1" name="Freeform 3455"/>
            <p:cNvSpPr>
              <a:spLocks/>
            </p:cNvSpPr>
            <p:nvPr userDrawn="1"/>
          </p:nvSpPr>
          <p:spPr bwMode="auto">
            <a:xfrm>
              <a:off x="4797774"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2" name="Freeform 3456"/>
            <p:cNvSpPr>
              <a:spLocks/>
            </p:cNvSpPr>
            <p:nvPr userDrawn="1"/>
          </p:nvSpPr>
          <p:spPr bwMode="auto">
            <a:xfrm>
              <a:off x="4243403"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3" name="Freeform 3457"/>
            <p:cNvSpPr>
              <a:spLocks/>
            </p:cNvSpPr>
            <p:nvPr userDrawn="1"/>
          </p:nvSpPr>
          <p:spPr bwMode="auto">
            <a:xfrm>
              <a:off x="5073553"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4" name="Freeform 3458"/>
            <p:cNvSpPr>
              <a:spLocks/>
            </p:cNvSpPr>
            <p:nvPr userDrawn="1"/>
          </p:nvSpPr>
          <p:spPr bwMode="auto">
            <a:xfrm>
              <a:off x="5625111"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5" name="Freeform 3459"/>
            <p:cNvSpPr>
              <a:spLocks/>
            </p:cNvSpPr>
            <p:nvPr userDrawn="1"/>
          </p:nvSpPr>
          <p:spPr bwMode="auto">
            <a:xfrm>
              <a:off x="5903705"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6" name="Freeform 3460"/>
            <p:cNvSpPr>
              <a:spLocks/>
            </p:cNvSpPr>
            <p:nvPr userDrawn="1"/>
          </p:nvSpPr>
          <p:spPr bwMode="auto">
            <a:xfrm>
              <a:off x="5349332"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7" name="Freeform 3461"/>
            <p:cNvSpPr>
              <a:spLocks/>
            </p:cNvSpPr>
            <p:nvPr userDrawn="1"/>
          </p:nvSpPr>
          <p:spPr bwMode="auto">
            <a:xfrm>
              <a:off x="6179484"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8" name="Freeform 3462"/>
            <p:cNvSpPr>
              <a:spLocks/>
            </p:cNvSpPr>
            <p:nvPr userDrawn="1"/>
          </p:nvSpPr>
          <p:spPr bwMode="auto">
            <a:xfrm>
              <a:off x="6731041"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9" name="Freeform 3463"/>
            <p:cNvSpPr>
              <a:spLocks/>
            </p:cNvSpPr>
            <p:nvPr userDrawn="1"/>
          </p:nvSpPr>
          <p:spPr bwMode="auto">
            <a:xfrm>
              <a:off x="7009633"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0" name="Freeform 3464"/>
            <p:cNvSpPr>
              <a:spLocks/>
            </p:cNvSpPr>
            <p:nvPr userDrawn="1"/>
          </p:nvSpPr>
          <p:spPr bwMode="auto">
            <a:xfrm>
              <a:off x="6455262"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1" name="Freeform 3465"/>
            <p:cNvSpPr>
              <a:spLocks/>
            </p:cNvSpPr>
            <p:nvPr userDrawn="1"/>
          </p:nvSpPr>
          <p:spPr bwMode="auto">
            <a:xfrm>
              <a:off x="7285412"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2" name="Freeform 3466"/>
            <p:cNvSpPr>
              <a:spLocks/>
            </p:cNvSpPr>
            <p:nvPr userDrawn="1"/>
          </p:nvSpPr>
          <p:spPr bwMode="auto">
            <a:xfrm>
              <a:off x="7836969"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3" name="Freeform 3467"/>
            <p:cNvSpPr>
              <a:spLocks/>
            </p:cNvSpPr>
            <p:nvPr userDrawn="1"/>
          </p:nvSpPr>
          <p:spPr bwMode="auto">
            <a:xfrm>
              <a:off x="8115564"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4" name="Freeform 3468"/>
            <p:cNvSpPr>
              <a:spLocks/>
            </p:cNvSpPr>
            <p:nvPr userDrawn="1"/>
          </p:nvSpPr>
          <p:spPr bwMode="auto">
            <a:xfrm>
              <a:off x="7561191"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5" name="Freeform 3469"/>
            <p:cNvSpPr>
              <a:spLocks/>
            </p:cNvSpPr>
            <p:nvPr userDrawn="1"/>
          </p:nvSpPr>
          <p:spPr bwMode="auto">
            <a:xfrm>
              <a:off x="8391342"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6" name="Freeform 3470"/>
            <p:cNvSpPr>
              <a:spLocks/>
            </p:cNvSpPr>
            <p:nvPr userDrawn="1"/>
          </p:nvSpPr>
          <p:spPr bwMode="auto">
            <a:xfrm>
              <a:off x="8942900"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7" name="Freeform 3471"/>
            <p:cNvSpPr>
              <a:spLocks/>
            </p:cNvSpPr>
            <p:nvPr userDrawn="1"/>
          </p:nvSpPr>
          <p:spPr bwMode="auto">
            <a:xfrm>
              <a:off x="9218678" y="5690037"/>
              <a:ext cx="554373" cy="481207"/>
            </a:xfrm>
            <a:custGeom>
              <a:avLst/>
              <a:gdLst>
                <a:gd name="T0" fmla="*/ 0 w 197"/>
                <a:gd name="T1" fmla="*/ 0 h 171"/>
                <a:gd name="T2" fmla="*/ 197 w 197"/>
                <a:gd name="T3" fmla="*/ 0 h 171"/>
                <a:gd name="T4" fmla="*/ 99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9"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8" name="Freeform 3472"/>
            <p:cNvSpPr>
              <a:spLocks/>
            </p:cNvSpPr>
            <p:nvPr userDrawn="1"/>
          </p:nvSpPr>
          <p:spPr bwMode="auto">
            <a:xfrm>
              <a:off x="8667121"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9" name="Freeform 3473"/>
            <p:cNvSpPr>
              <a:spLocks/>
            </p:cNvSpPr>
            <p:nvPr userDrawn="1"/>
          </p:nvSpPr>
          <p:spPr bwMode="auto">
            <a:xfrm>
              <a:off x="9497271"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0" name="Freeform 3474"/>
            <p:cNvSpPr>
              <a:spLocks/>
            </p:cNvSpPr>
            <p:nvPr userDrawn="1"/>
          </p:nvSpPr>
          <p:spPr bwMode="auto">
            <a:xfrm>
              <a:off x="10048828"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1" name="Freeform 3475"/>
            <p:cNvSpPr>
              <a:spLocks/>
            </p:cNvSpPr>
            <p:nvPr userDrawn="1"/>
          </p:nvSpPr>
          <p:spPr bwMode="auto">
            <a:xfrm>
              <a:off x="10324607"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2" name="Freeform 3476"/>
            <p:cNvSpPr>
              <a:spLocks/>
            </p:cNvSpPr>
            <p:nvPr userDrawn="1"/>
          </p:nvSpPr>
          <p:spPr bwMode="auto">
            <a:xfrm>
              <a:off x="9773050"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3" name="Freeform 3477"/>
            <p:cNvSpPr>
              <a:spLocks/>
            </p:cNvSpPr>
            <p:nvPr userDrawn="1"/>
          </p:nvSpPr>
          <p:spPr bwMode="auto">
            <a:xfrm>
              <a:off x="10600387"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4" name="Freeform 3480"/>
            <p:cNvSpPr>
              <a:spLocks/>
            </p:cNvSpPr>
            <p:nvPr userDrawn="1"/>
          </p:nvSpPr>
          <p:spPr bwMode="auto">
            <a:xfrm>
              <a:off x="10878980"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897" name="Group 896"/>
          <p:cNvGrpSpPr/>
          <p:nvPr userDrawn="1"/>
        </p:nvGrpSpPr>
        <p:grpSpPr>
          <a:xfrm>
            <a:off x="98242" y="421922"/>
            <a:ext cx="3866268" cy="1440375"/>
            <a:chOff x="1135063" y="-1804988"/>
            <a:chExt cx="3886200" cy="1447800"/>
          </a:xfrm>
        </p:grpSpPr>
        <p:sp>
          <p:nvSpPr>
            <p:cNvPr id="898" name="Freeform 7105"/>
            <p:cNvSpPr>
              <a:spLocks/>
            </p:cNvSpPr>
            <p:nvPr userDrawn="1"/>
          </p:nvSpPr>
          <p:spPr bwMode="auto">
            <a:xfrm>
              <a:off x="1135063" y="-1804988"/>
              <a:ext cx="3886200" cy="963613"/>
            </a:xfrm>
            <a:custGeom>
              <a:avLst/>
              <a:gdLst>
                <a:gd name="T0" fmla="*/ 2099 w 2448"/>
                <a:gd name="T1" fmla="*/ 607 h 607"/>
                <a:gd name="T2" fmla="*/ 0 w 2448"/>
                <a:gd name="T3" fmla="*/ 607 h 607"/>
                <a:gd name="T4" fmla="*/ 351 w 2448"/>
                <a:gd name="T5" fmla="*/ 0 h 607"/>
                <a:gd name="T6" fmla="*/ 2448 w 2448"/>
                <a:gd name="T7" fmla="*/ 0 h 607"/>
                <a:gd name="T8" fmla="*/ 2099 w 2448"/>
                <a:gd name="T9" fmla="*/ 607 h 607"/>
              </a:gdLst>
              <a:ahLst/>
              <a:cxnLst>
                <a:cxn ang="0">
                  <a:pos x="T0" y="T1"/>
                </a:cxn>
                <a:cxn ang="0">
                  <a:pos x="T2" y="T3"/>
                </a:cxn>
                <a:cxn ang="0">
                  <a:pos x="T4" y="T5"/>
                </a:cxn>
                <a:cxn ang="0">
                  <a:pos x="T6" y="T7"/>
                </a:cxn>
                <a:cxn ang="0">
                  <a:pos x="T8" y="T9"/>
                </a:cxn>
              </a:cxnLst>
              <a:rect l="0" t="0" r="r" b="b"/>
              <a:pathLst>
                <a:path w="2448" h="607">
                  <a:moveTo>
                    <a:pt x="2099" y="607"/>
                  </a:moveTo>
                  <a:lnTo>
                    <a:pt x="0" y="607"/>
                  </a:lnTo>
                  <a:lnTo>
                    <a:pt x="351" y="0"/>
                  </a:lnTo>
                  <a:lnTo>
                    <a:pt x="2448" y="0"/>
                  </a:lnTo>
                  <a:lnTo>
                    <a:pt x="2099" y="607"/>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99" name="Freeform 7106"/>
            <p:cNvSpPr>
              <a:spLocks/>
            </p:cNvSpPr>
            <p:nvPr userDrawn="1"/>
          </p:nvSpPr>
          <p:spPr bwMode="auto">
            <a:xfrm>
              <a:off x="1590676" y="-1400176"/>
              <a:ext cx="323850" cy="427038"/>
            </a:xfrm>
            <a:custGeom>
              <a:avLst/>
              <a:gdLst>
                <a:gd name="T0" fmla="*/ 75 w 86"/>
                <a:gd name="T1" fmla="*/ 100 h 113"/>
                <a:gd name="T2" fmla="*/ 43 w 86"/>
                <a:gd name="T3" fmla="*/ 113 h 113"/>
                <a:gd name="T4" fmla="*/ 12 w 86"/>
                <a:gd name="T5" fmla="*/ 100 h 113"/>
                <a:gd name="T6" fmla="*/ 0 w 86"/>
                <a:gd name="T7" fmla="*/ 56 h 113"/>
                <a:gd name="T8" fmla="*/ 12 w 86"/>
                <a:gd name="T9" fmla="*/ 12 h 113"/>
                <a:gd name="T10" fmla="*/ 43 w 86"/>
                <a:gd name="T11" fmla="*/ 0 h 113"/>
                <a:gd name="T12" fmla="*/ 86 w 86"/>
                <a:gd name="T13" fmla="*/ 37 h 113"/>
                <a:gd name="T14" fmla="*/ 59 w 86"/>
                <a:gd name="T15" fmla="*/ 37 h 113"/>
                <a:gd name="T16" fmla="*/ 43 w 86"/>
                <a:gd name="T17" fmla="*/ 24 h 113"/>
                <a:gd name="T18" fmla="*/ 32 w 86"/>
                <a:gd name="T19" fmla="*/ 29 h 113"/>
                <a:gd name="T20" fmla="*/ 28 w 86"/>
                <a:gd name="T21" fmla="*/ 56 h 113"/>
                <a:gd name="T22" fmla="*/ 32 w 86"/>
                <a:gd name="T23" fmla="*/ 84 h 113"/>
                <a:gd name="T24" fmla="*/ 43 w 86"/>
                <a:gd name="T25" fmla="*/ 89 h 113"/>
                <a:gd name="T26" fmla="*/ 55 w 86"/>
                <a:gd name="T27" fmla="*/ 84 h 113"/>
                <a:gd name="T28" fmla="*/ 59 w 86"/>
                <a:gd name="T29" fmla="*/ 72 h 113"/>
                <a:gd name="T30" fmla="*/ 59 w 86"/>
                <a:gd name="T31" fmla="*/ 71 h 113"/>
                <a:gd name="T32" fmla="*/ 43 w 86"/>
                <a:gd name="T33" fmla="*/ 71 h 113"/>
                <a:gd name="T34" fmla="*/ 43 w 86"/>
                <a:gd name="T35" fmla="*/ 48 h 113"/>
                <a:gd name="T36" fmla="*/ 86 w 86"/>
                <a:gd name="T37" fmla="*/ 48 h 113"/>
                <a:gd name="T38" fmla="*/ 86 w 86"/>
                <a:gd name="T39" fmla="*/ 63 h 113"/>
                <a:gd name="T40" fmla="*/ 75 w 86"/>
                <a:gd name="T41" fmla="*/ 10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3">
                  <a:moveTo>
                    <a:pt x="75" y="100"/>
                  </a:moveTo>
                  <a:cubicBezTo>
                    <a:pt x="66" y="110"/>
                    <a:pt x="55" y="113"/>
                    <a:pt x="43" y="113"/>
                  </a:cubicBezTo>
                  <a:cubicBezTo>
                    <a:pt x="30" y="113"/>
                    <a:pt x="20" y="109"/>
                    <a:pt x="12" y="100"/>
                  </a:cubicBezTo>
                  <a:cubicBezTo>
                    <a:pt x="0" y="89"/>
                    <a:pt x="0" y="73"/>
                    <a:pt x="0" y="56"/>
                  </a:cubicBezTo>
                  <a:cubicBezTo>
                    <a:pt x="0" y="40"/>
                    <a:pt x="0" y="24"/>
                    <a:pt x="12" y="12"/>
                  </a:cubicBezTo>
                  <a:cubicBezTo>
                    <a:pt x="20" y="4"/>
                    <a:pt x="29" y="0"/>
                    <a:pt x="43" y="0"/>
                  </a:cubicBezTo>
                  <a:cubicBezTo>
                    <a:pt x="71" y="0"/>
                    <a:pt x="84" y="18"/>
                    <a:pt x="86" y="37"/>
                  </a:cubicBezTo>
                  <a:cubicBezTo>
                    <a:pt x="59" y="37"/>
                    <a:pt x="59" y="37"/>
                    <a:pt x="59" y="37"/>
                  </a:cubicBezTo>
                  <a:cubicBezTo>
                    <a:pt x="56" y="28"/>
                    <a:pt x="52" y="24"/>
                    <a:pt x="43" y="24"/>
                  </a:cubicBezTo>
                  <a:cubicBezTo>
                    <a:pt x="38" y="24"/>
                    <a:pt x="34" y="26"/>
                    <a:pt x="32" y="29"/>
                  </a:cubicBezTo>
                  <a:cubicBezTo>
                    <a:pt x="29" y="32"/>
                    <a:pt x="28" y="36"/>
                    <a:pt x="28" y="56"/>
                  </a:cubicBezTo>
                  <a:cubicBezTo>
                    <a:pt x="28" y="77"/>
                    <a:pt x="29" y="81"/>
                    <a:pt x="32" y="84"/>
                  </a:cubicBezTo>
                  <a:cubicBezTo>
                    <a:pt x="34" y="87"/>
                    <a:pt x="38" y="89"/>
                    <a:pt x="43" y="89"/>
                  </a:cubicBezTo>
                  <a:cubicBezTo>
                    <a:pt x="48" y="89"/>
                    <a:pt x="52" y="87"/>
                    <a:pt x="55" y="84"/>
                  </a:cubicBezTo>
                  <a:cubicBezTo>
                    <a:pt x="58" y="81"/>
                    <a:pt x="59" y="77"/>
                    <a:pt x="59" y="72"/>
                  </a:cubicBezTo>
                  <a:cubicBezTo>
                    <a:pt x="59" y="71"/>
                    <a:pt x="59" y="71"/>
                    <a:pt x="59" y="71"/>
                  </a:cubicBezTo>
                  <a:cubicBezTo>
                    <a:pt x="43" y="71"/>
                    <a:pt x="43" y="71"/>
                    <a:pt x="43" y="71"/>
                  </a:cubicBezTo>
                  <a:cubicBezTo>
                    <a:pt x="43" y="48"/>
                    <a:pt x="43" y="48"/>
                    <a:pt x="43" y="48"/>
                  </a:cubicBezTo>
                  <a:cubicBezTo>
                    <a:pt x="86" y="48"/>
                    <a:pt x="86" y="48"/>
                    <a:pt x="86" y="48"/>
                  </a:cubicBezTo>
                  <a:cubicBezTo>
                    <a:pt x="86" y="63"/>
                    <a:pt x="86" y="63"/>
                    <a:pt x="86" y="63"/>
                  </a:cubicBezTo>
                  <a:cubicBezTo>
                    <a:pt x="86" y="81"/>
                    <a:pt x="84" y="92"/>
                    <a:pt x="75"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0" name="Freeform 7107"/>
            <p:cNvSpPr>
              <a:spLocks noEditPoints="1"/>
            </p:cNvSpPr>
            <p:nvPr userDrawn="1"/>
          </p:nvSpPr>
          <p:spPr bwMode="auto">
            <a:xfrm>
              <a:off x="1989138" y="-1397001"/>
              <a:ext cx="307975" cy="419100"/>
            </a:xfrm>
            <a:custGeom>
              <a:avLst/>
              <a:gdLst>
                <a:gd name="T0" fmla="*/ 44 w 82"/>
                <a:gd name="T1" fmla="*/ 71 h 111"/>
                <a:gd name="T2" fmla="*/ 27 w 82"/>
                <a:gd name="T3" fmla="*/ 71 h 111"/>
                <a:gd name="T4" fmla="*/ 27 w 82"/>
                <a:gd name="T5" fmla="*/ 111 h 111"/>
                <a:gd name="T6" fmla="*/ 0 w 82"/>
                <a:gd name="T7" fmla="*/ 111 h 111"/>
                <a:gd name="T8" fmla="*/ 0 w 82"/>
                <a:gd name="T9" fmla="*/ 0 h 111"/>
                <a:gd name="T10" fmla="*/ 44 w 82"/>
                <a:gd name="T11" fmla="*/ 0 h 111"/>
                <a:gd name="T12" fmla="*/ 82 w 82"/>
                <a:gd name="T13" fmla="*/ 35 h 111"/>
                <a:gd name="T14" fmla="*/ 44 w 82"/>
                <a:gd name="T15" fmla="*/ 71 h 111"/>
                <a:gd name="T16" fmla="*/ 43 w 82"/>
                <a:gd name="T17" fmla="*/ 24 h 111"/>
                <a:gd name="T18" fmla="*/ 27 w 82"/>
                <a:gd name="T19" fmla="*/ 24 h 111"/>
                <a:gd name="T20" fmla="*/ 27 w 82"/>
                <a:gd name="T21" fmla="*/ 47 h 111"/>
                <a:gd name="T22" fmla="*/ 43 w 82"/>
                <a:gd name="T23" fmla="*/ 47 h 111"/>
                <a:gd name="T24" fmla="*/ 55 w 82"/>
                <a:gd name="T25" fmla="*/ 35 h 111"/>
                <a:gd name="T26" fmla="*/ 43 w 82"/>
                <a:gd name="T27"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11">
                  <a:moveTo>
                    <a:pt x="44" y="71"/>
                  </a:moveTo>
                  <a:cubicBezTo>
                    <a:pt x="27" y="71"/>
                    <a:pt x="27" y="71"/>
                    <a:pt x="27" y="71"/>
                  </a:cubicBezTo>
                  <a:cubicBezTo>
                    <a:pt x="27" y="111"/>
                    <a:pt x="27" y="111"/>
                    <a:pt x="27" y="111"/>
                  </a:cubicBezTo>
                  <a:cubicBezTo>
                    <a:pt x="0" y="111"/>
                    <a:pt x="0" y="111"/>
                    <a:pt x="0" y="111"/>
                  </a:cubicBezTo>
                  <a:cubicBezTo>
                    <a:pt x="0" y="0"/>
                    <a:pt x="0" y="0"/>
                    <a:pt x="0" y="0"/>
                  </a:cubicBezTo>
                  <a:cubicBezTo>
                    <a:pt x="44" y="0"/>
                    <a:pt x="44" y="0"/>
                    <a:pt x="44" y="0"/>
                  </a:cubicBezTo>
                  <a:cubicBezTo>
                    <a:pt x="69" y="0"/>
                    <a:pt x="82" y="17"/>
                    <a:pt x="82" y="35"/>
                  </a:cubicBezTo>
                  <a:cubicBezTo>
                    <a:pt x="82" y="54"/>
                    <a:pt x="69" y="71"/>
                    <a:pt x="44" y="71"/>
                  </a:cubicBezTo>
                  <a:close/>
                  <a:moveTo>
                    <a:pt x="43" y="24"/>
                  </a:moveTo>
                  <a:cubicBezTo>
                    <a:pt x="27" y="24"/>
                    <a:pt x="27" y="24"/>
                    <a:pt x="27" y="24"/>
                  </a:cubicBezTo>
                  <a:cubicBezTo>
                    <a:pt x="27" y="47"/>
                    <a:pt x="27" y="47"/>
                    <a:pt x="27" y="47"/>
                  </a:cubicBezTo>
                  <a:cubicBezTo>
                    <a:pt x="43" y="47"/>
                    <a:pt x="43" y="47"/>
                    <a:pt x="43" y="47"/>
                  </a:cubicBezTo>
                  <a:cubicBezTo>
                    <a:pt x="50" y="47"/>
                    <a:pt x="55" y="41"/>
                    <a:pt x="55" y="35"/>
                  </a:cubicBezTo>
                  <a:cubicBezTo>
                    <a:pt x="55" y="30"/>
                    <a:pt x="50" y="24"/>
                    <a:pt x="4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1" name="Freeform 7108"/>
            <p:cNvSpPr>
              <a:spLocks/>
            </p:cNvSpPr>
            <p:nvPr userDrawn="1"/>
          </p:nvSpPr>
          <p:spPr bwMode="auto">
            <a:xfrm>
              <a:off x="2354263" y="-1397001"/>
              <a:ext cx="319088" cy="423863"/>
            </a:xfrm>
            <a:custGeom>
              <a:avLst/>
              <a:gdLst>
                <a:gd name="T0" fmla="*/ 42 w 85"/>
                <a:gd name="T1" fmla="*/ 112 h 112"/>
                <a:gd name="T2" fmla="*/ 0 w 85"/>
                <a:gd name="T3" fmla="*/ 72 h 112"/>
                <a:gd name="T4" fmla="*/ 0 w 85"/>
                <a:gd name="T5" fmla="*/ 0 h 112"/>
                <a:gd name="T6" fmla="*/ 28 w 85"/>
                <a:gd name="T7" fmla="*/ 0 h 112"/>
                <a:gd name="T8" fmla="*/ 28 w 85"/>
                <a:gd name="T9" fmla="*/ 71 h 112"/>
                <a:gd name="T10" fmla="*/ 42 w 85"/>
                <a:gd name="T11" fmla="*/ 88 h 112"/>
                <a:gd name="T12" fmla="*/ 57 w 85"/>
                <a:gd name="T13" fmla="*/ 71 h 112"/>
                <a:gd name="T14" fmla="*/ 57 w 85"/>
                <a:gd name="T15" fmla="*/ 0 h 112"/>
                <a:gd name="T16" fmla="*/ 85 w 85"/>
                <a:gd name="T17" fmla="*/ 0 h 112"/>
                <a:gd name="T18" fmla="*/ 85 w 85"/>
                <a:gd name="T19" fmla="*/ 72 h 112"/>
                <a:gd name="T20" fmla="*/ 42 w 85"/>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2">
                  <a:moveTo>
                    <a:pt x="42" y="112"/>
                  </a:moveTo>
                  <a:cubicBezTo>
                    <a:pt x="19" y="112"/>
                    <a:pt x="0" y="96"/>
                    <a:pt x="0" y="72"/>
                  </a:cubicBezTo>
                  <a:cubicBezTo>
                    <a:pt x="0" y="0"/>
                    <a:pt x="0" y="0"/>
                    <a:pt x="0" y="0"/>
                  </a:cubicBezTo>
                  <a:cubicBezTo>
                    <a:pt x="28" y="0"/>
                    <a:pt x="28" y="0"/>
                    <a:pt x="28" y="0"/>
                  </a:cubicBezTo>
                  <a:cubicBezTo>
                    <a:pt x="28" y="71"/>
                    <a:pt x="28" y="71"/>
                    <a:pt x="28" y="71"/>
                  </a:cubicBezTo>
                  <a:cubicBezTo>
                    <a:pt x="28" y="82"/>
                    <a:pt x="33" y="88"/>
                    <a:pt x="42" y="88"/>
                  </a:cubicBezTo>
                  <a:cubicBezTo>
                    <a:pt x="51" y="88"/>
                    <a:pt x="57" y="82"/>
                    <a:pt x="57" y="71"/>
                  </a:cubicBezTo>
                  <a:cubicBezTo>
                    <a:pt x="57" y="0"/>
                    <a:pt x="57" y="0"/>
                    <a:pt x="57" y="0"/>
                  </a:cubicBezTo>
                  <a:cubicBezTo>
                    <a:pt x="85" y="0"/>
                    <a:pt x="85" y="0"/>
                    <a:pt x="85" y="0"/>
                  </a:cubicBezTo>
                  <a:cubicBezTo>
                    <a:pt x="85" y="72"/>
                    <a:pt x="85" y="72"/>
                    <a:pt x="85" y="72"/>
                  </a:cubicBezTo>
                  <a:cubicBezTo>
                    <a:pt x="85" y="96"/>
                    <a:pt x="65" y="112"/>
                    <a:pt x="42"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2" name="Freeform 7109"/>
            <p:cNvSpPr>
              <a:spLocks/>
            </p:cNvSpPr>
            <p:nvPr userDrawn="1"/>
          </p:nvSpPr>
          <p:spPr bwMode="auto">
            <a:xfrm>
              <a:off x="2809876" y="-1397001"/>
              <a:ext cx="115888" cy="173038"/>
            </a:xfrm>
            <a:custGeom>
              <a:avLst/>
              <a:gdLst>
                <a:gd name="T0" fmla="*/ 42 w 73"/>
                <a:gd name="T1" fmla="*/ 10 h 109"/>
                <a:gd name="T2" fmla="*/ 42 w 73"/>
                <a:gd name="T3" fmla="*/ 109 h 109"/>
                <a:gd name="T4" fmla="*/ 30 w 73"/>
                <a:gd name="T5" fmla="*/ 109 h 109"/>
                <a:gd name="T6" fmla="*/ 30 w 73"/>
                <a:gd name="T7" fmla="*/ 10 h 109"/>
                <a:gd name="T8" fmla="*/ 0 w 73"/>
                <a:gd name="T9" fmla="*/ 10 h 109"/>
                <a:gd name="T10" fmla="*/ 0 w 73"/>
                <a:gd name="T11" fmla="*/ 0 h 109"/>
                <a:gd name="T12" fmla="*/ 73 w 73"/>
                <a:gd name="T13" fmla="*/ 0 h 109"/>
                <a:gd name="T14" fmla="*/ 73 w 73"/>
                <a:gd name="T15" fmla="*/ 10 h 109"/>
                <a:gd name="T16" fmla="*/ 42 w 73"/>
                <a:gd name="T17" fmla="*/ 1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9">
                  <a:moveTo>
                    <a:pt x="42" y="10"/>
                  </a:moveTo>
                  <a:lnTo>
                    <a:pt x="42" y="109"/>
                  </a:lnTo>
                  <a:lnTo>
                    <a:pt x="30" y="109"/>
                  </a:lnTo>
                  <a:lnTo>
                    <a:pt x="30" y="10"/>
                  </a:lnTo>
                  <a:lnTo>
                    <a:pt x="0" y="10"/>
                  </a:lnTo>
                  <a:lnTo>
                    <a:pt x="0" y="0"/>
                  </a:lnTo>
                  <a:lnTo>
                    <a:pt x="73" y="0"/>
                  </a:lnTo>
                  <a:lnTo>
                    <a:pt x="73" y="1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3" name="Freeform 7110"/>
            <p:cNvSpPr>
              <a:spLocks/>
            </p:cNvSpPr>
            <p:nvPr userDrawn="1"/>
          </p:nvSpPr>
          <p:spPr bwMode="auto">
            <a:xfrm>
              <a:off x="2963863" y="-1397001"/>
              <a:ext cx="107950" cy="173038"/>
            </a:xfrm>
            <a:custGeom>
              <a:avLst/>
              <a:gdLst>
                <a:gd name="T0" fmla="*/ 0 w 68"/>
                <a:gd name="T1" fmla="*/ 109 h 109"/>
                <a:gd name="T2" fmla="*/ 0 w 68"/>
                <a:gd name="T3" fmla="*/ 0 h 109"/>
                <a:gd name="T4" fmla="*/ 68 w 68"/>
                <a:gd name="T5" fmla="*/ 0 h 109"/>
                <a:gd name="T6" fmla="*/ 68 w 68"/>
                <a:gd name="T7" fmla="*/ 10 h 109"/>
                <a:gd name="T8" fmla="*/ 12 w 68"/>
                <a:gd name="T9" fmla="*/ 10 h 109"/>
                <a:gd name="T10" fmla="*/ 12 w 68"/>
                <a:gd name="T11" fmla="*/ 48 h 109"/>
                <a:gd name="T12" fmla="*/ 61 w 68"/>
                <a:gd name="T13" fmla="*/ 48 h 109"/>
                <a:gd name="T14" fmla="*/ 61 w 68"/>
                <a:gd name="T15" fmla="*/ 59 h 109"/>
                <a:gd name="T16" fmla="*/ 12 w 68"/>
                <a:gd name="T17" fmla="*/ 59 h 109"/>
                <a:gd name="T18" fmla="*/ 12 w 68"/>
                <a:gd name="T19" fmla="*/ 98 h 109"/>
                <a:gd name="T20" fmla="*/ 68 w 68"/>
                <a:gd name="T21" fmla="*/ 98 h 109"/>
                <a:gd name="T22" fmla="*/ 68 w 68"/>
                <a:gd name="T23" fmla="*/ 109 h 109"/>
                <a:gd name="T24" fmla="*/ 0 w 68"/>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9">
                  <a:moveTo>
                    <a:pt x="0" y="109"/>
                  </a:moveTo>
                  <a:lnTo>
                    <a:pt x="0" y="0"/>
                  </a:lnTo>
                  <a:lnTo>
                    <a:pt x="68" y="0"/>
                  </a:lnTo>
                  <a:lnTo>
                    <a:pt x="68" y="10"/>
                  </a:lnTo>
                  <a:lnTo>
                    <a:pt x="12" y="10"/>
                  </a:lnTo>
                  <a:lnTo>
                    <a:pt x="12" y="48"/>
                  </a:lnTo>
                  <a:lnTo>
                    <a:pt x="61" y="48"/>
                  </a:lnTo>
                  <a:lnTo>
                    <a:pt x="61" y="59"/>
                  </a:lnTo>
                  <a:lnTo>
                    <a:pt x="12" y="59"/>
                  </a:lnTo>
                  <a:lnTo>
                    <a:pt x="12" y="98"/>
                  </a:lnTo>
                  <a:lnTo>
                    <a:pt x="68" y="98"/>
                  </a:lnTo>
                  <a:lnTo>
                    <a:pt x="68"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4" name="Freeform 7111"/>
            <p:cNvSpPr>
              <a:spLocks/>
            </p:cNvSpPr>
            <p:nvPr userDrawn="1"/>
          </p:nvSpPr>
          <p:spPr bwMode="auto">
            <a:xfrm>
              <a:off x="3101976" y="-1400176"/>
              <a:ext cx="125413" cy="176213"/>
            </a:xfrm>
            <a:custGeom>
              <a:avLst/>
              <a:gdLst>
                <a:gd name="T0" fmla="*/ 17 w 33"/>
                <a:gd name="T1" fmla="*/ 47 h 47"/>
                <a:gd name="T2" fmla="*/ 5 w 33"/>
                <a:gd name="T3" fmla="*/ 42 h 47"/>
                <a:gd name="T4" fmla="*/ 0 w 33"/>
                <a:gd name="T5" fmla="*/ 24 h 47"/>
                <a:gd name="T6" fmla="*/ 5 w 33"/>
                <a:gd name="T7" fmla="*/ 5 h 47"/>
                <a:gd name="T8" fmla="*/ 17 w 33"/>
                <a:gd name="T9" fmla="*/ 0 h 47"/>
                <a:gd name="T10" fmla="*/ 33 w 33"/>
                <a:gd name="T11" fmla="*/ 14 h 47"/>
                <a:gd name="T12" fmla="*/ 28 w 33"/>
                <a:gd name="T13" fmla="*/ 14 h 47"/>
                <a:gd name="T14" fmla="*/ 17 w 33"/>
                <a:gd name="T15" fmla="*/ 5 h 47"/>
                <a:gd name="T16" fmla="*/ 9 w 33"/>
                <a:gd name="T17" fmla="*/ 8 h 47"/>
                <a:gd name="T18" fmla="*/ 5 w 33"/>
                <a:gd name="T19" fmla="*/ 24 h 47"/>
                <a:gd name="T20" fmla="*/ 9 w 33"/>
                <a:gd name="T21" fmla="*/ 40 h 47"/>
                <a:gd name="T22" fmla="*/ 17 w 33"/>
                <a:gd name="T23" fmla="*/ 43 h 47"/>
                <a:gd name="T24" fmla="*/ 28 w 33"/>
                <a:gd name="T25" fmla="*/ 33 h 47"/>
                <a:gd name="T26" fmla="*/ 33 w 33"/>
                <a:gd name="T27" fmla="*/ 33 h 47"/>
                <a:gd name="T28" fmla="*/ 17 w 33"/>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7">
                  <a:moveTo>
                    <a:pt x="17" y="47"/>
                  </a:moveTo>
                  <a:cubicBezTo>
                    <a:pt x="12" y="47"/>
                    <a:pt x="8" y="46"/>
                    <a:pt x="5" y="42"/>
                  </a:cubicBezTo>
                  <a:cubicBezTo>
                    <a:pt x="0" y="38"/>
                    <a:pt x="0" y="34"/>
                    <a:pt x="0" y="24"/>
                  </a:cubicBezTo>
                  <a:cubicBezTo>
                    <a:pt x="0" y="14"/>
                    <a:pt x="0" y="9"/>
                    <a:pt x="5" y="5"/>
                  </a:cubicBezTo>
                  <a:cubicBezTo>
                    <a:pt x="8" y="2"/>
                    <a:pt x="12" y="0"/>
                    <a:pt x="17" y="0"/>
                  </a:cubicBezTo>
                  <a:cubicBezTo>
                    <a:pt x="25" y="0"/>
                    <a:pt x="31" y="5"/>
                    <a:pt x="33" y="14"/>
                  </a:cubicBezTo>
                  <a:cubicBezTo>
                    <a:pt x="28" y="14"/>
                    <a:pt x="28" y="14"/>
                    <a:pt x="28" y="14"/>
                  </a:cubicBezTo>
                  <a:cubicBezTo>
                    <a:pt x="26" y="8"/>
                    <a:pt x="22" y="5"/>
                    <a:pt x="17" y="5"/>
                  </a:cubicBezTo>
                  <a:cubicBezTo>
                    <a:pt x="14" y="5"/>
                    <a:pt x="11" y="6"/>
                    <a:pt x="9" y="8"/>
                  </a:cubicBezTo>
                  <a:cubicBezTo>
                    <a:pt x="6" y="11"/>
                    <a:pt x="5" y="14"/>
                    <a:pt x="5" y="24"/>
                  </a:cubicBezTo>
                  <a:cubicBezTo>
                    <a:pt x="5" y="33"/>
                    <a:pt x="6" y="37"/>
                    <a:pt x="9" y="40"/>
                  </a:cubicBezTo>
                  <a:cubicBezTo>
                    <a:pt x="11" y="42"/>
                    <a:pt x="14" y="43"/>
                    <a:pt x="17" y="43"/>
                  </a:cubicBezTo>
                  <a:cubicBezTo>
                    <a:pt x="22" y="43"/>
                    <a:pt x="26" y="39"/>
                    <a:pt x="28" y="33"/>
                  </a:cubicBezTo>
                  <a:cubicBezTo>
                    <a:pt x="33" y="33"/>
                    <a:pt x="33" y="33"/>
                    <a:pt x="33" y="33"/>
                  </a:cubicBezTo>
                  <a:cubicBezTo>
                    <a:pt x="31" y="42"/>
                    <a:pt x="25" y="47"/>
                    <a:pt x="1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5" name="Freeform 7112"/>
            <p:cNvSpPr>
              <a:spLocks/>
            </p:cNvSpPr>
            <p:nvPr userDrawn="1"/>
          </p:nvSpPr>
          <p:spPr bwMode="auto">
            <a:xfrm>
              <a:off x="3268663" y="-1397001"/>
              <a:ext cx="119063" cy="173038"/>
            </a:xfrm>
            <a:custGeom>
              <a:avLst/>
              <a:gdLst>
                <a:gd name="T0" fmla="*/ 64 w 75"/>
                <a:gd name="T1" fmla="*/ 109 h 109"/>
                <a:gd name="T2" fmla="*/ 64 w 75"/>
                <a:gd name="T3" fmla="*/ 59 h 109"/>
                <a:gd name="T4" fmla="*/ 11 w 75"/>
                <a:gd name="T5" fmla="*/ 59 h 109"/>
                <a:gd name="T6" fmla="*/ 11 w 75"/>
                <a:gd name="T7" fmla="*/ 109 h 109"/>
                <a:gd name="T8" fmla="*/ 0 w 75"/>
                <a:gd name="T9" fmla="*/ 109 h 109"/>
                <a:gd name="T10" fmla="*/ 0 w 75"/>
                <a:gd name="T11" fmla="*/ 0 h 109"/>
                <a:gd name="T12" fmla="*/ 11 w 75"/>
                <a:gd name="T13" fmla="*/ 0 h 109"/>
                <a:gd name="T14" fmla="*/ 11 w 75"/>
                <a:gd name="T15" fmla="*/ 48 h 109"/>
                <a:gd name="T16" fmla="*/ 64 w 75"/>
                <a:gd name="T17" fmla="*/ 48 h 109"/>
                <a:gd name="T18" fmla="*/ 64 w 75"/>
                <a:gd name="T19" fmla="*/ 0 h 109"/>
                <a:gd name="T20" fmla="*/ 75 w 75"/>
                <a:gd name="T21" fmla="*/ 0 h 109"/>
                <a:gd name="T22" fmla="*/ 75 w 75"/>
                <a:gd name="T23" fmla="*/ 109 h 109"/>
                <a:gd name="T24" fmla="*/ 64 w 75"/>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09">
                  <a:moveTo>
                    <a:pt x="64" y="109"/>
                  </a:moveTo>
                  <a:lnTo>
                    <a:pt x="64" y="59"/>
                  </a:lnTo>
                  <a:lnTo>
                    <a:pt x="11" y="59"/>
                  </a:lnTo>
                  <a:lnTo>
                    <a:pt x="11" y="109"/>
                  </a:lnTo>
                  <a:lnTo>
                    <a:pt x="0" y="109"/>
                  </a:lnTo>
                  <a:lnTo>
                    <a:pt x="0" y="0"/>
                  </a:lnTo>
                  <a:lnTo>
                    <a:pt x="11" y="0"/>
                  </a:lnTo>
                  <a:lnTo>
                    <a:pt x="11" y="48"/>
                  </a:lnTo>
                  <a:lnTo>
                    <a:pt x="64" y="48"/>
                  </a:lnTo>
                  <a:lnTo>
                    <a:pt x="64" y="0"/>
                  </a:lnTo>
                  <a:lnTo>
                    <a:pt x="75" y="0"/>
                  </a:lnTo>
                  <a:lnTo>
                    <a:pt x="75" y="109"/>
                  </a:lnTo>
                  <a:lnTo>
                    <a:pt x="64"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6" name="Freeform 7113"/>
            <p:cNvSpPr>
              <a:spLocks/>
            </p:cNvSpPr>
            <p:nvPr userDrawn="1"/>
          </p:nvSpPr>
          <p:spPr bwMode="auto">
            <a:xfrm>
              <a:off x="3436938" y="-1397001"/>
              <a:ext cx="128588" cy="173038"/>
            </a:xfrm>
            <a:custGeom>
              <a:avLst/>
              <a:gdLst>
                <a:gd name="T0" fmla="*/ 71 w 81"/>
                <a:gd name="T1" fmla="*/ 109 h 109"/>
                <a:gd name="T2" fmla="*/ 12 w 81"/>
                <a:gd name="T3" fmla="*/ 21 h 109"/>
                <a:gd name="T4" fmla="*/ 12 w 81"/>
                <a:gd name="T5" fmla="*/ 109 h 109"/>
                <a:gd name="T6" fmla="*/ 0 w 81"/>
                <a:gd name="T7" fmla="*/ 109 h 109"/>
                <a:gd name="T8" fmla="*/ 0 w 81"/>
                <a:gd name="T9" fmla="*/ 0 h 109"/>
                <a:gd name="T10" fmla="*/ 12 w 81"/>
                <a:gd name="T11" fmla="*/ 0 h 109"/>
                <a:gd name="T12" fmla="*/ 69 w 81"/>
                <a:gd name="T13" fmla="*/ 88 h 109"/>
                <a:gd name="T14" fmla="*/ 69 w 81"/>
                <a:gd name="T15" fmla="*/ 0 h 109"/>
                <a:gd name="T16" fmla="*/ 81 w 81"/>
                <a:gd name="T17" fmla="*/ 0 h 109"/>
                <a:gd name="T18" fmla="*/ 81 w 81"/>
                <a:gd name="T19" fmla="*/ 109 h 109"/>
                <a:gd name="T20" fmla="*/ 71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71" y="109"/>
                  </a:moveTo>
                  <a:lnTo>
                    <a:pt x="12" y="21"/>
                  </a:lnTo>
                  <a:lnTo>
                    <a:pt x="12" y="109"/>
                  </a:lnTo>
                  <a:lnTo>
                    <a:pt x="0" y="109"/>
                  </a:lnTo>
                  <a:lnTo>
                    <a:pt x="0" y="0"/>
                  </a:lnTo>
                  <a:lnTo>
                    <a:pt x="12" y="0"/>
                  </a:lnTo>
                  <a:lnTo>
                    <a:pt x="69" y="88"/>
                  </a:lnTo>
                  <a:lnTo>
                    <a:pt x="69" y="0"/>
                  </a:lnTo>
                  <a:lnTo>
                    <a:pt x="81" y="0"/>
                  </a:lnTo>
                  <a:lnTo>
                    <a:pt x="81" y="109"/>
                  </a:lnTo>
                  <a:lnTo>
                    <a:pt x="7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7" name="Freeform 7114"/>
            <p:cNvSpPr>
              <a:spLocks noEditPoints="1"/>
            </p:cNvSpPr>
            <p:nvPr userDrawn="1"/>
          </p:nvSpPr>
          <p:spPr bwMode="auto">
            <a:xfrm>
              <a:off x="3609976" y="-1400176"/>
              <a:ext cx="123825" cy="176213"/>
            </a:xfrm>
            <a:custGeom>
              <a:avLst/>
              <a:gdLst>
                <a:gd name="T0" fmla="*/ 28 w 33"/>
                <a:gd name="T1" fmla="*/ 42 h 47"/>
                <a:gd name="T2" fmla="*/ 16 w 33"/>
                <a:gd name="T3" fmla="*/ 47 h 47"/>
                <a:gd name="T4" fmla="*/ 5 w 33"/>
                <a:gd name="T5" fmla="*/ 42 h 47"/>
                <a:gd name="T6" fmla="*/ 0 w 33"/>
                <a:gd name="T7" fmla="*/ 24 h 47"/>
                <a:gd name="T8" fmla="*/ 5 w 33"/>
                <a:gd name="T9" fmla="*/ 5 h 47"/>
                <a:gd name="T10" fmla="*/ 16 w 33"/>
                <a:gd name="T11" fmla="*/ 0 h 47"/>
                <a:gd name="T12" fmla="*/ 28 w 33"/>
                <a:gd name="T13" fmla="*/ 5 h 47"/>
                <a:gd name="T14" fmla="*/ 33 w 33"/>
                <a:gd name="T15" fmla="*/ 24 h 47"/>
                <a:gd name="T16" fmla="*/ 28 w 33"/>
                <a:gd name="T17" fmla="*/ 42 h 47"/>
                <a:gd name="T18" fmla="*/ 24 w 33"/>
                <a:gd name="T19" fmla="*/ 8 h 47"/>
                <a:gd name="T20" fmla="*/ 16 w 33"/>
                <a:gd name="T21" fmla="*/ 5 h 47"/>
                <a:gd name="T22" fmla="*/ 8 w 33"/>
                <a:gd name="T23" fmla="*/ 8 h 47"/>
                <a:gd name="T24" fmla="*/ 5 w 33"/>
                <a:gd name="T25" fmla="*/ 24 h 47"/>
                <a:gd name="T26" fmla="*/ 8 w 33"/>
                <a:gd name="T27" fmla="*/ 40 h 47"/>
                <a:gd name="T28" fmla="*/ 16 w 33"/>
                <a:gd name="T29" fmla="*/ 43 h 47"/>
                <a:gd name="T30" fmla="*/ 24 w 33"/>
                <a:gd name="T31" fmla="*/ 40 h 47"/>
                <a:gd name="T32" fmla="*/ 28 w 33"/>
                <a:gd name="T33" fmla="*/ 24 h 47"/>
                <a:gd name="T34" fmla="*/ 24 w 33"/>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7">
                  <a:moveTo>
                    <a:pt x="28" y="42"/>
                  </a:moveTo>
                  <a:cubicBezTo>
                    <a:pt x="25" y="46"/>
                    <a:pt x="21" y="47"/>
                    <a:pt x="16" y="47"/>
                  </a:cubicBezTo>
                  <a:cubicBezTo>
                    <a:pt x="12" y="47"/>
                    <a:pt x="8" y="46"/>
                    <a:pt x="5" y="42"/>
                  </a:cubicBezTo>
                  <a:cubicBezTo>
                    <a:pt x="0" y="38"/>
                    <a:pt x="0" y="34"/>
                    <a:pt x="0" y="24"/>
                  </a:cubicBezTo>
                  <a:cubicBezTo>
                    <a:pt x="0" y="14"/>
                    <a:pt x="0" y="9"/>
                    <a:pt x="5" y="5"/>
                  </a:cubicBezTo>
                  <a:cubicBezTo>
                    <a:pt x="8" y="2"/>
                    <a:pt x="12" y="0"/>
                    <a:pt x="16" y="0"/>
                  </a:cubicBezTo>
                  <a:cubicBezTo>
                    <a:pt x="21" y="0"/>
                    <a:pt x="25" y="2"/>
                    <a:pt x="28" y="5"/>
                  </a:cubicBezTo>
                  <a:cubicBezTo>
                    <a:pt x="33" y="9"/>
                    <a:pt x="33" y="14"/>
                    <a:pt x="33" y="24"/>
                  </a:cubicBezTo>
                  <a:cubicBezTo>
                    <a:pt x="33" y="34"/>
                    <a:pt x="33" y="38"/>
                    <a:pt x="28" y="42"/>
                  </a:cubicBezTo>
                  <a:close/>
                  <a:moveTo>
                    <a:pt x="24" y="8"/>
                  </a:moveTo>
                  <a:cubicBezTo>
                    <a:pt x="22" y="6"/>
                    <a:pt x="20" y="5"/>
                    <a:pt x="16" y="5"/>
                  </a:cubicBezTo>
                  <a:cubicBezTo>
                    <a:pt x="13" y="5"/>
                    <a:pt x="10" y="6"/>
                    <a:pt x="8" y="8"/>
                  </a:cubicBezTo>
                  <a:cubicBezTo>
                    <a:pt x="6" y="11"/>
                    <a:pt x="5" y="14"/>
                    <a:pt x="5" y="24"/>
                  </a:cubicBezTo>
                  <a:cubicBezTo>
                    <a:pt x="5" y="33"/>
                    <a:pt x="6" y="37"/>
                    <a:pt x="8" y="40"/>
                  </a:cubicBezTo>
                  <a:cubicBezTo>
                    <a:pt x="10" y="42"/>
                    <a:pt x="13" y="43"/>
                    <a:pt x="16" y="43"/>
                  </a:cubicBezTo>
                  <a:cubicBezTo>
                    <a:pt x="20"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8" name="Freeform 7115"/>
            <p:cNvSpPr>
              <a:spLocks/>
            </p:cNvSpPr>
            <p:nvPr userDrawn="1"/>
          </p:nvSpPr>
          <p:spPr bwMode="auto">
            <a:xfrm>
              <a:off x="3779838" y="-1397001"/>
              <a:ext cx="104775" cy="173038"/>
            </a:xfrm>
            <a:custGeom>
              <a:avLst/>
              <a:gdLst>
                <a:gd name="T0" fmla="*/ 0 w 66"/>
                <a:gd name="T1" fmla="*/ 109 h 109"/>
                <a:gd name="T2" fmla="*/ 0 w 66"/>
                <a:gd name="T3" fmla="*/ 0 h 109"/>
                <a:gd name="T4" fmla="*/ 12 w 66"/>
                <a:gd name="T5" fmla="*/ 0 h 109"/>
                <a:gd name="T6" fmla="*/ 12 w 66"/>
                <a:gd name="T7" fmla="*/ 98 h 109"/>
                <a:gd name="T8" fmla="*/ 66 w 66"/>
                <a:gd name="T9" fmla="*/ 98 h 109"/>
                <a:gd name="T10" fmla="*/ 66 w 66"/>
                <a:gd name="T11" fmla="*/ 109 h 109"/>
                <a:gd name="T12" fmla="*/ 0 w 66"/>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66" h="109">
                  <a:moveTo>
                    <a:pt x="0" y="109"/>
                  </a:moveTo>
                  <a:lnTo>
                    <a:pt x="0" y="0"/>
                  </a:lnTo>
                  <a:lnTo>
                    <a:pt x="12" y="0"/>
                  </a:lnTo>
                  <a:lnTo>
                    <a:pt x="12" y="98"/>
                  </a:lnTo>
                  <a:lnTo>
                    <a:pt x="66" y="98"/>
                  </a:lnTo>
                  <a:lnTo>
                    <a:pt x="66"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9" name="Freeform 7116"/>
            <p:cNvSpPr>
              <a:spLocks noEditPoints="1"/>
            </p:cNvSpPr>
            <p:nvPr userDrawn="1"/>
          </p:nvSpPr>
          <p:spPr bwMode="auto">
            <a:xfrm>
              <a:off x="3914776"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7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4" y="46"/>
                    <a:pt x="20" y="47"/>
                    <a:pt x="16" y="47"/>
                  </a:cubicBezTo>
                  <a:cubicBezTo>
                    <a:pt x="11" y="47"/>
                    <a:pt x="7" y="46"/>
                    <a:pt x="4" y="42"/>
                  </a:cubicBezTo>
                  <a:cubicBezTo>
                    <a:pt x="0" y="38"/>
                    <a:pt x="0" y="34"/>
                    <a:pt x="0" y="24"/>
                  </a:cubicBezTo>
                  <a:cubicBezTo>
                    <a:pt x="0" y="14"/>
                    <a:pt x="0" y="9"/>
                    <a:pt x="4" y="5"/>
                  </a:cubicBezTo>
                  <a:cubicBezTo>
                    <a:pt x="7" y="2"/>
                    <a:pt x="11" y="0"/>
                    <a:pt x="16" y="0"/>
                  </a:cubicBezTo>
                  <a:cubicBezTo>
                    <a:pt x="20" y="0"/>
                    <a:pt x="24"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7" y="33"/>
                    <a:pt x="27" y="24"/>
                  </a:cubicBezTo>
                  <a:cubicBezTo>
                    <a:pt x="27"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0" name="Freeform 7117"/>
            <p:cNvSpPr>
              <a:spLocks/>
            </p:cNvSpPr>
            <p:nvPr userDrawn="1"/>
          </p:nvSpPr>
          <p:spPr bwMode="auto">
            <a:xfrm>
              <a:off x="4076701"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32 w 32"/>
                <a:gd name="T13" fmla="*/ 14 h 47"/>
                <a:gd name="T14" fmla="*/ 27 w 32"/>
                <a:gd name="T15" fmla="*/ 14 h 47"/>
                <a:gd name="T16" fmla="*/ 16 w 32"/>
                <a:gd name="T17" fmla="*/ 5 h 47"/>
                <a:gd name="T18" fmla="*/ 8 w 32"/>
                <a:gd name="T19" fmla="*/ 8 h 47"/>
                <a:gd name="T20" fmla="*/ 5 w 32"/>
                <a:gd name="T21" fmla="*/ 24 h 47"/>
                <a:gd name="T22" fmla="*/ 8 w 32"/>
                <a:gd name="T23" fmla="*/ 40 h 47"/>
                <a:gd name="T24" fmla="*/ 16 w 32"/>
                <a:gd name="T25" fmla="*/ 43 h 47"/>
                <a:gd name="T26" fmla="*/ 25 w 32"/>
                <a:gd name="T27" fmla="*/ 39 h 47"/>
                <a:gd name="T28" fmla="*/ 27 w 32"/>
                <a:gd name="T29" fmla="*/ 30 h 47"/>
                <a:gd name="T30" fmla="*/ 27 w 32"/>
                <a:gd name="T31" fmla="*/ 27 h 47"/>
                <a:gd name="T32" fmla="*/ 16 w 32"/>
                <a:gd name="T33" fmla="*/ 27 h 47"/>
                <a:gd name="T34" fmla="*/ 16 w 32"/>
                <a:gd name="T35" fmla="*/ 23 h 47"/>
                <a:gd name="T36" fmla="*/ 32 w 32"/>
                <a:gd name="T37" fmla="*/ 23 h 47"/>
                <a:gd name="T38" fmla="*/ 32 w 32"/>
                <a:gd name="T39" fmla="*/ 30 h 47"/>
                <a:gd name="T40" fmla="*/ 28 w 32"/>
                <a:gd name="T41"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7">
                  <a:moveTo>
                    <a:pt x="28" y="42"/>
                  </a:moveTo>
                  <a:cubicBezTo>
                    <a:pt x="25" y="45"/>
                    <a:pt x="21" y="47"/>
                    <a:pt x="16" y="47"/>
                  </a:cubicBezTo>
                  <a:cubicBezTo>
                    <a:pt x="11" y="47"/>
                    <a:pt x="7" y="46"/>
                    <a:pt x="4" y="42"/>
                  </a:cubicBezTo>
                  <a:cubicBezTo>
                    <a:pt x="0" y="38"/>
                    <a:pt x="0" y="34"/>
                    <a:pt x="0" y="24"/>
                  </a:cubicBezTo>
                  <a:cubicBezTo>
                    <a:pt x="0" y="14"/>
                    <a:pt x="0" y="9"/>
                    <a:pt x="4" y="5"/>
                  </a:cubicBezTo>
                  <a:cubicBezTo>
                    <a:pt x="7" y="2"/>
                    <a:pt x="11" y="0"/>
                    <a:pt x="16" y="0"/>
                  </a:cubicBezTo>
                  <a:cubicBezTo>
                    <a:pt x="25" y="0"/>
                    <a:pt x="31" y="6"/>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1"/>
                    <a:pt x="25" y="39"/>
                  </a:cubicBezTo>
                  <a:cubicBezTo>
                    <a:pt x="26" y="37"/>
                    <a:pt x="27" y="34"/>
                    <a:pt x="27" y="30"/>
                  </a:cubicBezTo>
                  <a:cubicBezTo>
                    <a:pt x="27" y="27"/>
                    <a:pt x="27" y="27"/>
                    <a:pt x="27" y="27"/>
                  </a:cubicBezTo>
                  <a:cubicBezTo>
                    <a:pt x="16" y="27"/>
                    <a:pt x="16" y="27"/>
                    <a:pt x="16" y="27"/>
                  </a:cubicBezTo>
                  <a:cubicBezTo>
                    <a:pt x="16" y="23"/>
                    <a:pt x="16" y="23"/>
                    <a:pt x="16" y="23"/>
                  </a:cubicBezTo>
                  <a:cubicBezTo>
                    <a:pt x="32" y="23"/>
                    <a:pt x="32" y="23"/>
                    <a:pt x="32" y="23"/>
                  </a:cubicBezTo>
                  <a:cubicBezTo>
                    <a:pt x="32" y="30"/>
                    <a:pt x="32" y="30"/>
                    <a:pt x="32" y="30"/>
                  </a:cubicBezTo>
                  <a:cubicBezTo>
                    <a:pt x="32" y="35"/>
                    <a:pt x="31" y="39"/>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1" name="Freeform 7118"/>
            <p:cNvSpPr>
              <a:spLocks/>
            </p:cNvSpPr>
            <p:nvPr userDrawn="1"/>
          </p:nvSpPr>
          <p:spPr bwMode="auto">
            <a:xfrm>
              <a:off x="4219576" y="-1397001"/>
              <a:ext cx="120650" cy="173038"/>
            </a:xfrm>
            <a:custGeom>
              <a:avLst/>
              <a:gdLst>
                <a:gd name="T0" fmla="*/ 45 w 76"/>
                <a:gd name="T1" fmla="*/ 64 h 109"/>
                <a:gd name="T2" fmla="*/ 45 w 76"/>
                <a:gd name="T3" fmla="*/ 109 h 109"/>
                <a:gd name="T4" fmla="*/ 33 w 76"/>
                <a:gd name="T5" fmla="*/ 109 h 109"/>
                <a:gd name="T6" fmla="*/ 33 w 76"/>
                <a:gd name="T7" fmla="*/ 64 h 109"/>
                <a:gd name="T8" fmla="*/ 0 w 76"/>
                <a:gd name="T9" fmla="*/ 0 h 109"/>
                <a:gd name="T10" fmla="*/ 12 w 76"/>
                <a:gd name="T11" fmla="*/ 0 h 109"/>
                <a:gd name="T12" fmla="*/ 38 w 76"/>
                <a:gd name="T13" fmla="*/ 52 h 109"/>
                <a:gd name="T14" fmla="*/ 64 w 76"/>
                <a:gd name="T15" fmla="*/ 0 h 109"/>
                <a:gd name="T16" fmla="*/ 76 w 76"/>
                <a:gd name="T17" fmla="*/ 0 h 109"/>
                <a:gd name="T18" fmla="*/ 45 w 76"/>
                <a:gd name="T19" fmla="*/ 6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9">
                  <a:moveTo>
                    <a:pt x="45" y="64"/>
                  </a:moveTo>
                  <a:lnTo>
                    <a:pt x="45" y="109"/>
                  </a:lnTo>
                  <a:lnTo>
                    <a:pt x="33" y="109"/>
                  </a:lnTo>
                  <a:lnTo>
                    <a:pt x="33" y="64"/>
                  </a:lnTo>
                  <a:lnTo>
                    <a:pt x="0" y="0"/>
                  </a:lnTo>
                  <a:lnTo>
                    <a:pt x="12" y="0"/>
                  </a:lnTo>
                  <a:lnTo>
                    <a:pt x="38" y="52"/>
                  </a:lnTo>
                  <a:lnTo>
                    <a:pt x="64" y="0"/>
                  </a:lnTo>
                  <a:lnTo>
                    <a:pt x="76" y="0"/>
                  </a:lnTo>
                  <a:lnTo>
                    <a:pt x="4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2" name="Freeform 7119"/>
            <p:cNvSpPr>
              <a:spLocks/>
            </p:cNvSpPr>
            <p:nvPr userDrawn="1"/>
          </p:nvSpPr>
          <p:spPr bwMode="auto">
            <a:xfrm>
              <a:off x="2820988" y="-1155701"/>
              <a:ext cx="119063"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0"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3" name="Freeform 7120"/>
            <p:cNvSpPr>
              <a:spLocks noEditPoints="1"/>
            </p:cNvSpPr>
            <p:nvPr userDrawn="1"/>
          </p:nvSpPr>
          <p:spPr bwMode="auto">
            <a:xfrm>
              <a:off x="2974976" y="-1155701"/>
              <a:ext cx="120650" cy="177800"/>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8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5" y="46"/>
                    <a:pt x="21" y="47"/>
                    <a:pt x="16" y="47"/>
                  </a:cubicBezTo>
                  <a:cubicBezTo>
                    <a:pt x="12" y="47"/>
                    <a:pt x="8" y="46"/>
                    <a:pt x="4" y="42"/>
                  </a:cubicBezTo>
                  <a:cubicBezTo>
                    <a:pt x="0" y="38"/>
                    <a:pt x="0" y="34"/>
                    <a:pt x="0" y="24"/>
                  </a:cubicBezTo>
                  <a:cubicBezTo>
                    <a:pt x="0" y="14"/>
                    <a:pt x="0" y="9"/>
                    <a:pt x="4" y="5"/>
                  </a:cubicBezTo>
                  <a:cubicBezTo>
                    <a:pt x="8" y="2"/>
                    <a:pt x="12" y="0"/>
                    <a:pt x="16" y="0"/>
                  </a:cubicBezTo>
                  <a:cubicBezTo>
                    <a:pt x="21" y="0"/>
                    <a:pt x="25"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4" name="Freeform 7121"/>
            <p:cNvSpPr>
              <a:spLocks/>
            </p:cNvSpPr>
            <p:nvPr userDrawn="1"/>
          </p:nvSpPr>
          <p:spPr bwMode="auto">
            <a:xfrm>
              <a:off x="3140076" y="-1150938"/>
              <a:ext cx="128588" cy="173038"/>
            </a:xfrm>
            <a:custGeom>
              <a:avLst/>
              <a:gdLst>
                <a:gd name="T0" fmla="*/ 69 w 81"/>
                <a:gd name="T1" fmla="*/ 109 h 109"/>
                <a:gd name="T2" fmla="*/ 10 w 81"/>
                <a:gd name="T3" fmla="*/ 21 h 109"/>
                <a:gd name="T4" fmla="*/ 10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0" y="21"/>
                  </a:lnTo>
                  <a:lnTo>
                    <a:pt x="10"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5" name="Freeform 7122"/>
            <p:cNvSpPr>
              <a:spLocks/>
            </p:cNvSpPr>
            <p:nvPr userDrawn="1"/>
          </p:nvSpPr>
          <p:spPr bwMode="auto">
            <a:xfrm>
              <a:off x="3313113" y="-1150938"/>
              <a:ext cx="109538" cy="173038"/>
            </a:xfrm>
            <a:custGeom>
              <a:avLst/>
              <a:gdLst>
                <a:gd name="T0" fmla="*/ 12 w 69"/>
                <a:gd name="T1" fmla="*/ 9 h 109"/>
                <a:gd name="T2" fmla="*/ 12 w 69"/>
                <a:gd name="T3" fmla="*/ 50 h 109"/>
                <a:gd name="T4" fmla="*/ 59 w 69"/>
                <a:gd name="T5" fmla="*/ 50 h 109"/>
                <a:gd name="T6" fmla="*/ 59 w 69"/>
                <a:gd name="T7" fmla="*/ 59 h 109"/>
                <a:gd name="T8" fmla="*/ 12 w 69"/>
                <a:gd name="T9" fmla="*/ 59 h 109"/>
                <a:gd name="T10" fmla="*/ 12 w 69"/>
                <a:gd name="T11" fmla="*/ 109 h 109"/>
                <a:gd name="T12" fmla="*/ 0 w 69"/>
                <a:gd name="T13" fmla="*/ 109 h 109"/>
                <a:gd name="T14" fmla="*/ 0 w 69"/>
                <a:gd name="T15" fmla="*/ 0 h 109"/>
                <a:gd name="T16" fmla="*/ 69 w 69"/>
                <a:gd name="T17" fmla="*/ 0 h 109"/>
                <a:gd name="T18" fmla="*/ 69 w 69"/>
                <a:gd name="T19" fmla="*/ 9 h 109"/>
                <a:gd name="T20" fmla="*/ 12 w 69"/>
                <a:gd name="T2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09">
                  <a:moveTo>
                    <a:pt x="12" y="9"/>
                  </a:moveTo>
                  <a:lnTo>
                    <a:pt x="12" y="50"/>
                  </a:lnTo>
                  <a:lnTo>
                    <a:pt x="59" y="50"/>
                  </a:lnTo>
                  <a:lnTo>
                    <a:pt x="59" y="59"/>
                  </a:lnTo>
                  <a:lnTo>
                    <a:pt x="12" y="59"/>
                  </a:lnTo>
                  <a:lnTo>
                    <a:pt x="12" y="109"/>
                  </a:lnTo>
                  <a:lnTo>
                    <a:pt x="0" y="109"/>
                  </a:lnTo>
                  <a:lnTo>
                    <a:pt x="0" y="0"/>
                  </a:lnTo>
                  <a:lnTo>
                    <a:pt x="69" y="0"/>
                  </a:lnTo>
                  <a:lnTo>
                    <a:pt x="69" y="9"/>
                  </a:ln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6" name="Freeform 7123"/>
            <p:cNvSpPr>
              <a:spLocks/>
            </p:cNvSpPr>
            <p:nvPr userDrawn="1"/>
          </p:nvSpPr>
          <p:spPr bwMode="auto">
            <a:xfrm>
              <a:off x="34559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7" name="Freeform 7124"/>
            <p:cNvSpPr>
              <a:spLocks noEditPoints="1"/>
            </p:cNvSpPr>
            <p:nvPr userDrawn="1"/>
          </p:nvSpPr>
          <p:spPr bwMode="auto">
            <a:xfrm>
              <a:off x="3602038" y="-1150938"/>
              <a:ext cx="120650" cy="173038"/>
            </a:xfrm>
            <a:custGeom>
              <a:avLst/>
              <a:gdLst>
                <a:gd name="T0" fmla="*/ 26 w 32"/>
                <a:gd name="T1" fmla="*/ 46 h 46"/>
                <a:gd name="T2" fmla="*/ 16 w 32"/>
                <a:gd name="T3" fmla="*/ 25 h 46"/>
                <a:gd name="T4" fmla="*/ 5 w 32"/>
                <a:gd name="T5" fmla="*/ 25 h 46"/>
                <a:gd name="T6" fmla="*/ 5 w 32"/>
                <a:gd name="T7" fmla="*/ 46 h 46"/>
                <a:gd name="T8" fmla="*/ 0 w 32"/>
                <a:gd name="T9" fmla="*/ 46 h 46"/>
                <a:gd name="T10" fmla="*/ 0 w 32"/>
                <a:gd name="T11" fmla="*/ 0 h 46"/>
                <a:gd name="T12" fmla="*/ 17 w 32"/>
                <a:gd name="T13" fmla="*/ 0 h 46"/>
                <a:gd name="T14" fmla="*/ 31 w 32"/>
                <a:gd name="T15" fmla="*/ 12 h 46"/>
                <a:gd name="T16" fmla="*/ 21 w 32"/>
                <a:gd name="T17" fmla="*/ 25 h 46"/>
                <a:gd name="T18" fmla="*/ 32 w 32"/>
                <a:gd name="T19" fmla="*/ 46 h 46"/>
                <a:gd name="T20" fmla="*/ 26 w 32"/>
                <a:gd name="T21" fmla="*/ 46 h 46"/>
                <a:gd name="T22" fmla="*/ 17 w 32"/>
                <a:gd name="T23" fmla="*/ 4 h 46"/>
                <a:gd name="T24" fmla="*/ 5 w 32"/>
                <a:gd name="T25" fmla="*/ 4 h 46"/>
                <a:gd name="T26" fmla="*/ 5 w 32"/>
                <a:gd name="T27" fmla="*/ 21 h 46"/>
                <a:gd name="T28" fmla="*/ 17 w 32"/>
                <a:gd name="T29" fmla="*/ 21 h 46"/>
                <a:gd name="T30" fmla="*/ 26 w 32"/>
                <a:gd name="T31" fmla="*/ 13 h 46"/>
                <a:gd name="T32" fmla="*/ 17 w 32"/>
                <a:gd name="T3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6">
                  <a:moveTo>
                    <a:pt x="26" y="46"/>
                  </a:moveTo>
                  <a:cubicBezTo>
                    <a:pt x="16" y="25"/>
                    <a:pt x="16" y="25"/>
                    <a:pt x="16" y="25"/>
                  </a:cubicBezTo>
                  <a:cubicBezTo>
                    <a:pt x="5" y="25"/>
                    <a:pt x="5" y="25"/>
                    <a:pt x="5" y="25"/>
                  </a:cubicBezTo>
                  <a:cubicBezTo>
                    <a:pt x="5" y="46"/>
                    <a:pt x="5" y="46"/>
                    <a:pt x="5" y="46"/>
                  </a:cubicBezTo>
                  <a:cubicBezTo>
                    <a:pt x="0" y="46"/>
                    <a:pt x="0" y="46"/>
                    <a:pt x="0" y="46"/>
                  </a:cubicBezTo>
                  <a:cubicBezTo>
                    <a:pt x="0" y="0"/>
                    <a:pt x="0" y="0"/>
                    <a:pt x="0" y="0"/>
                  </a:cubicBezTo>
                  <a:cubicBezTo>
                    <a:pt x="17" y="0"/>
                    <a:pt x="17" y="0"/>
                    <a:pt x="17" y="0"/>
                  </a:cubicBezTo>
                  <a:cubicBezTo>
                    <a:pt x="25" y="0"/>
                    <a:pt x="31" y="4"/>
                    <a:pt x="31" y="12"/>
                  </a:cubicBezTo>
                  <a:cubicBezTo>
                    <a:pt x="31" y="19"/>
                    <a:pt x="27" y="24"/>
                    <a:pt x="21" y="25"/>
                  </a:cubicBezTo>
                  <a:cubicBezTo>
                    <a:pt x="32" y="46"/>
                    <a:pt x="32" y="46"/>
                    <a:pt x="32" y="46"/>
                  </a:cubicBezTo>
                  <a:lnTo>
                    <a:pt x="26" y="46"/>
                  </a:lnTo>
                  <a:close/>
                  <a:moveTo>
                    <a:pt x="17" y="4"/>
                  </a:moveTo>
                  <a:cubicBezTo>
                    <a:pt x="5" y="4"/>
                    <a:pt x="5" y="4"/>
                    <a:pt x="5" y="4"/>
                  </a:cubicBezTo>
                  <a:cubicBezTo>
                    <a:pt x="5" y="21"/>
                    <a:pt x="5" y="21"/>
                    <a:pt x="5" y="21"/>
                  </a:cubicBezTo>
                  <a:cubicBezTo>
                    <a:pt x="17" y="21"/>
                    <a:pt x="17" y="21"/>
                    <a:pt x="17" y="21"/>
                  </a:cubicBezTo>
                  <a:cubicBezTo>
                    <a:pt x="22" y="21"/>
                    <a:pt x="26" y="18"/>
                    <a:pt x="26" y="13"/>
                  </a:cubicBezTo>
                  <a:cubicBezTo>
                    <a:pt x="26" y="7"/>
                    <a:pt x="22" y="4"/>
                    <a:pt x="1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8" name="Freeform 7125"/>
            <p:cNvSpPr>
              <a:spLocks/>
            </p:cNvSpPr>
            <p:nvPr userDrawn="1"/>
          </p:nvSpPr>
          <p:spPr bwMode="auto">
            <a:xfrm>
              <a:off x="37607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9" name="Freeform 7126"/>
            <p:cNvSpPr>
              <a:spLocks/>
            </p:cNvSpPr>
            <p:nvPr userDrawn="1"/>
          </p:nvSpPr>
          <p:spPr bwMode="auto">
            <a:xfrm>
              <a:off x="3906838" y="-1150938"/>
              <a:ext cx="128588" cy="173038"/>
            </a:xfrm>
            <a:custGeom>
              <a:avLst/>
              <a:gdLst>
                <a:gd name="T0" fmla="*/ 69 w 81"/>
                <a:gd name="T1" fmla="*/ 109 h 109"/>
                <a:gd name="T2" fmla="*/ 12 w 81"/>
                <a:gd name="T3" fmla="*/ 21 h 109"/>
                <a:gd name="T4" fmla="*/ 12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2" y="21"/>
                  </a:lnTo>
                  <a:lnTo>
                    <a:pt x="12"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0" name="Freeform 7127"/>
            <p:cNvSpPr>
              <a:spLocks/>
            </p:cNvSpPr>
            <p:nvPr userDrawn="1"/>
          </p:nvSpPr>
          <p:spPr bwMode="auto">
            <a:xfrm>
              <a:off x="4076701" y="-1155701"/>
              <a:ext cx="120650"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1"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1" name="Freeform 7128"/>
            <p:cNvSpPr>
              <a:spLocks/>
            </p:cNvSpPr>
            <p:nvPr userDrawn="1"/>
          </p:nvSpPr>
          <p:spPr bwMode="auto">
            <a:xfrm>
              <a:off x="4233863"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62 w 69"/>
                <a:gd name="T13" fmla="*/ 47 h 109"/>
                <a:gd name="T14" fmla="*/ 62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62" y="47"/>
                  </a:lnTo>
                  <a:lnTo>
                    <a:pt x="62"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2" name="Freeform 7129"/>
            <p:cNvSpPr>
              <a:spLocks/>
            </p:cNvSpPr>
            <p:nvPr userDrawn="1"/>
          </p:nvSpPr>
          <p:spPr bwMode="auto">
            <a:xfrm>
              <a:off x="1169988" y="-781051"/>
              <a:ext cx="484188" cy="423863"/>
            </a:xfrm>
            <a:custGeom>
              <a:avLst/>
              <a:gdLst>
                <a:gd name="T0" fmla="*/ 0 w 305"/>
                <a:gd name="T1" fmla="*/ 0 h 267"/>
                <a:gd name="T2" fmla="*/ 305 w 305"/>
                <a:gd name="T3" fmla="*/ 0 h 267"/>
                <a:gd name="T4" fmla="*/ 154 w 305"/>
                <a:gd name="T5" fmla="*/ 267 h 267"/>
                <a:gd name="T6" fmla="*/ 0 w 305"/>
                <a:gd name="T7" fmla="*/ 0 h 267"/>
              </a:gdLst>
              <a:ahLst/>
              <a:cxnLst>
                <a:cxn ang="0">
                  <a:pos x="T0" y="T1"/>
                </a:cxn>
                <a:cxn ang="0">
                  <a:pos x="T2" y="T3"/>
                </a:cxn>
                <a:cxn ang="0">
                  <a:pos x="T4" y="T5"/>
                </a:cxn>
                <a:cxn ang="0">
                  <a:pos x="T6" y="T7"/>
                </a:cxn>
              </a:cxnLst>
              <a:rect l="0" t="0" r="r" b="b"/>
              <a:pathLst>
                <a:path w="305" h="267">
                  <a:moveTo>
                    <a:pt x="0" y="0"/>
                  </a:moveTo>
                  <a:lnTo>
                    <a:pt x="305" y="0"/>
                  </a:lnTo>
                  <a:lnTo>
                    <a:pt x="154" y="267"/>
                  </a:lnTo>
                  <a:lnTo>
                    <a:pt x="0" y="0"/>
                  </a:lnTo>
                  <a:close/>
                </a:path>
              </a:pathLst>
            </a:custGeom>
            <a:solidFill>
              <a:srgbClr val="1B3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
        <p:nvSpPr>
          <p:cNvPr id="5" name="Text Placeholder 4"/>
          <p:cNvSpPr>
            <a:spLocks noGrp="1"/>
          </p:cNvSpPr>
          <p:nvPr userDrawn="1">
            <p:ph type="body" sz="quarter" idx="10"/>
          </p:nvPr>
        </p:nvSpPr>
        <p:spPr>
          <a:xfrm>
            <a:off x="1633420" y="1892984"/>
            <a:ext cx="8758815" cy="584775"/>
          </a:xfrm>
        </p:spPr>
        <p:txBody>
          <a:bodyPr anchor="b">
            <a:noAutofit/>
          </a:bodyPr>
          <a:lstStyle>
            <a:lvl1pPr marL="231775" indent="-231775">
              <a:lnSpc>
                <a:spcPct val="90000"/>
              </a:lnSpc>
              <a:buNone/>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1pPr>
          </a:lstStyle>
          <a:p>
            <a:pPr marL="0" marR="0" lvl="0" indent="0" algn="l" defTabSz="914400" rtl="0" eaLnBrk="1" fontAlgn="base" latinLnBrk="0" hangingPunct="1">
              <a:lnSpc>
                <a:spcPct val="100000"/>
              </a:lnSpc>
              <a:spcBef>
                <a:spcPct val="20000"/>
              </a:spcBef>
              <a:spcAft>
                <a:spcPct val="0"/>
              </a:spcAft>
              <a:buClrTx/>
              <a:buSzPct val="100000"/>
              <a:tabLst/>
              <a:defRPr/>
            </a:pPr>
            <a:r>
              <a:rPr lang="en-US" dirty="0" smtClean="0"/>
              <a:t>Click to edit Master text styles</a:t>
            </a:r>
            <a:endParaRPr lang="en-US" dirty="0"/>
          </a:p>
        </p:txBody>
      </p:sp>
      <p:sp>
        <p:nvSpPr>
          <p:cNvPr id="7" name="Text Placeholder 6"/>
          <p:cNvSpPr>
            <a:spLocks noGrp="1"/>
          </p:cNvSpPr>
          <p:nvPr userDrawn="1">
            <p:ph type="body" sz="quarter" idx="11" hasCustomPrompt="1"/>
          </p:nvPr>
        </p:nvSpPr>
        <p:spPr>
          <a:xfrm>
            <a:off x="1909029" y="2372411"/>
            <a:ext cx="8483207" cy="584775"/>
          </a:xfrm>
        </p:spPr>
        <p:txBody>
          <a:bodyPr anchor="b">
            <a:noAutofit/>
          </a:bodyPr>
          <a:lstStyle>
            <a:lvl1pPr marL="0" indent="0">
              <a:lnSpc>
                <a:spcPct val="90000"/>
              </a:lnSpc>
              <a:buNone/>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1pPr>
            <a:lvl2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2pPr>
            <a:lvl3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3pPr>
            <a:lvl4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4pPr>
            <a:lvl5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5pPr>
          </a:lstStyle>
          <a:p>
            <a:pPr lvl="0"/>
            <a:r>
              <a:rPr lang="en-US" dirty="0" smtClean="0"/>
              <a:t>click to edit Master text styles</a:t>
            </a:r>
          </a:p>
        </p:txBody>
      </p:sp>
      <p:sp>
        <p:nvSpPr>
          <p:cNvPr id="9" name="Text Placeholder 8"/>
          <p:cNvSpPr>
            <a:spLocks noGrp="1"/>
          </p:cNvSpPr>
          <p:nvPr userDrawn="1">
            <p:ph type="body" sz="quarter" idx="12"/>
          </p:nvPr>
        </p:nvSpPr>
        <p:spPr>
          <a:xfrm>
            <a:off x="2195974" y="2996661"/>
            <a:ext cx="6486641" cy="461665"/>
          </a:xfrm>
        </p:spPr>
        <p:txBody>
          <a:bodyPr>
            <a:noAutofit/>
          </a:bodyPr>
          <a:lstStyle>
            <a:lvl1pPr marL="0" indent="0">
              <a:lnSpc>
                <a:spcPct val="90000"/>
              </a:lnSpc>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1pPr>
            <a:lvl2pPr marL="457200" indent="0">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2pPr>
            <a:lvl3pPr marL="914400" indent="0">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3pPr>
            <a:lvl4pPr marL="1371600" indent="0">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4pPr>
            <a:lvl5pPr marL="1828800" indent="0">
              <a:buNone/>
              <a:defRPr kumimoji="0" lang="en-US" sz="2400" b="0" i="0" u="none" strike="noStrike" kern="1200" cap="none" spc="0" normalizeH="0" baseline="0" dirty="0">
                <a:ln>
                  <a:noFill/>
                </a:ln>
                <a:solidFill>
                  <a:srgbClr val="76B900"/>
                </a:solidFill>
                <a:effectLst/>
                <a:uLnTx/>
                <a:uFillTx/>
                <a:latin typeface="Trebuchet MS" pitchFamily="34" charset="0"/>
                <a:ea typeface="MS PGothic" pitchFamily="34" charset="-128"/>
                <a:cs typeface="+mn-cs"/>
              </a:defRPr>
            </a:lvl5pPr>
          </a:lstStyle>
          <a:p>
            <a:pPr lvl="0"/>
            <a:r>
              <a:rPr lang="en-US" dirty="0" smtClean="0"/>
              <a:t>Click to edit Master text styles</a:t>
            </a:r>
          </a:p>
        </p:txBody>
      </p:sp>
      <p:grpSp>
        <p:nvGrpSpPr>
          <p:cNvPr id="923" name="Group 922"/>
          <p:cNvGrpSpPr/>
          <p:nvPr userDrawn="1"/>
        </p:nvGrpSpPr>
        <p:grpSpPr>
          <a:xfrm>
            <a:off x="10048828" y="460744"/>
            <a:ext cx="576831" cy="430794"/>
            <a:chOff x="3546475" y="-8485188"/>
            <a:chExt cx="9756776" cy="7286625"/>
          </a:xfrm>
        </p:grpSpPr>
        <p:sp>
          <p:nvSpPr>
            <p:cNvPr id="924" name="Freeform 5"/>
            <p:cNvSpPr>
              <a:spLocks noEditPoints="1"/>
            </p:cNvSpPr>
            <p:nvPr/>
          </p:nvSpPr>
          <p:spPr bwMode="auto">
            <a:xfrm>
              <a:off x="12980988" y="-1506538"/>
              <a:ext cx="322263" cy="307975"/>
            </a:xfrm>
            <a:custGeom>
              <a:avLst/>
              <a:gdLst>
                <a:gd name="T0" fmla="*/ 36 w 86"/>
                <a:gd name="T1" fmla="*/ 37 h 82"/>
                <a:gd name="T2" fmla="*/ 36 w 86"/>
                <a:gd name="T3" fmla="*/ 27 h 82"/>
                <a:gd name="T4" fmla="*/ 43 w 86"/>
                <a:gd name="T5" fmla="*/ 27 h 82"/>
                <a:gd name="T6" fmla="*/ 52 w 86"/>
                <a:gd name="T7" fmla="*/ 32 h 82"/>
                <a:gd name="T8" fmla="*/ 45 w 86"/>
                <a:gd name="T9" fmla="*/ 37 h 82"/>
                <a:gd name="T10" fmla="*/ 36 w 86"/>
                <a:gd name="T11" fmla="*/ 37 h 82"/>
                <a:gd name="T12" fmla="*/ 36 w 86"/>
                <a:gd name="T13" fmla="*/ 45 h 82"/>
                <a:gd name="T14" fmla="*/ 41 w 86"/>
                <a:gd name="T15" fmla="*/ 45 h 82"/>
                <a:gd name="T16" fmla="*/ 51 w 86"/>
                <a:gd name="T17" fmla="*/ 63 h 82"/>
                <a:gd name="T18" fmla="*/ 63 w 86"/>
                <a:gd name="T19" fmla="*/ 63 h 82"/>
                <a:gd name="T20" fmla="*/ 51 w 86"/>
                <a:gd name="T21" fmla="*/ 44 h 82"/>
                <a:gd name="T22" fmla="*/ 62 w 86"/>
                <a:gd name="T23" fmla="*/ 33 h 82"/>
                <a:gd name="T24" fmla="*/ 43 w 86"/>
                <a:gd name="T25" fmla="*/ 19 h 82"/>
                <a:gd name="T26" fmla="*/ 26 w 86"/>
                <a:gd name="T27" fmla="*/ 19 h 82"/>
                <a:gd name="T28" fmla="*/ 26 w 86"/>
                <a:gd name="T29" fmla="*/ 63 h 82"/>
                <a:gd name="T30" fmla="*/ 36 w 86"/>
                <a:gd name="T31" fmla="*/ 63 h 82"/>
                <a:gd name="T32" fmla="*/ 36 w 86"/>
                <a:gd name="T33" fmla="*/ 45 h 82"/>
                <a:gd name="T34" fmla="*/ 86 w 86"/>
                <a:gd name="T35" fmla="*/ 41 h 82"/>
                <a:gd name="T36" fmla="*/ 43 w 86"/>
                <a:gd name="T37" fmla="*/ 0 h 82"/>
                <a:gd name="T38" fmla="*/ 0 w 86"/>
                <a:gd name="T39" fmla="*/ 41 h 82"/>
                <a:gd name="T40" fmla="*/ 43 w 86"/>
                <a:gd name="T41" fmla="*/ 82 h 82"/>
                <a:gd name="T42" fmla="*/ 86 w 86"/>
                <a:gd name="T43" fmla="*/ 41 h 82"/>
                <a:gd name="T44" fmla="*/ 74 w 86"/>
                <a:gd name="T45" fmla="*/ 41 h 82"/>
                <a:gd name="T46" fmla="*/ 43 w 86"/>
                <a:gd name="T47" fmla="*/ 73 h 82"/>
                <a:gd name="T48" fmla="*/ 43 w 86"/>
                <a:gd name="T49" fmla="*/ 73 h 82"/>
                <a:gd name="T50" fmla="*/ 13 w 86"/>
                <a:gd name="T51" fmla="*/ 41 h 82"/>
                <a:gd name="T52" fmla="*/ 43 w 86"/>
                <a:gd name="T53" fmla="*/ 10 h 82"/>
                <a:gd name="T54" fmla="*/ 74 w 86"/>
                <a:gd name="T55"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82">
                  <a:moveTo>
                    <a:pt x="36" y="37"/>
                  </a:moveTo>
                  <a:cubicBezTo>
                    <a:pt x="36" y="27"/>
                    <a:pt x="36" y="27"/>
                    <a:pt x="36" y="27"/>
                  </a:cubicBezTo>
                  <a:cubicBezTo>
                    <a:pt x="43" y="27"/>
                    <a:pt x="43" y="27"/>
                    <a:pt x="43" y="27"/>
                  </a:cubicBezTo>
                  <a:cubicBezTo>
                    <a:pt x="47" y="27"/>
                    <a:pt x="52" y="27"/>
                    <a:pt x="52" y="32"/>
                  </a:cubicBezTo>
                  <a:cubicBezTo>
                    <a:pt x="52" y="36"/>
                    <a:pt x="49" y="37"/>
                    <a:pt x="45" y="37"/>
                  </a:cubicBezTo>
                  <a:cubicBezTo>
                    <a:pt x="36" y="37"/>
                    <a:pt x="36" y="37"/>
                    <a:pt x="36" y="37"/>
                  </a:cubicBezTo>
                  <a:moveTo>
                    <a:pt x="36" y="45"/>
                  </a:moveTo>
                  <a:cubicBezTo>
                    <a:pt x="41" y="45"/>
                    <a:pt x="41" y="45"/>
                    <a:pt x="41" y="45"/>
                  </a:cubicBezTo>
                  <a:cubicBezTo>
                    <a:pt x="51" y="63"/>
                    <a:pt x="51" y="63"/>
                    <a:pt x="51" y="63"/>
                  </a:cubicBezTo>
                  <a:cubicBezTo>
                    <a:pt x="63" y="63"/>
                    <a:pt x="63" y="63"/>
                    <a:pt x="63" y="63"/>
                  </a:cubicBezTo>
                  <a:cubicBezTo>
                    <a:pt x="51" y="44"/>
                    <a:pt x="51" y="44"/>
                    <a:pt x="51" y="44"/>
                  </a:cubicBezTo>
                  <a:cubicBezTo>
                    <a:pt x="57" y="44"/>
                    <a:pt x="62" y="41"/>
                    <a:pt x="62" y="33"/>
                  </a:cubicBezTo>
                  <a:cubicBezTo>
                    <a:pt x="62" y="22"/>
                    <a:pt x="55" y="19"/>
                    <a:pt x="43" y="19"/>
                  </a:cubicBezTo>
                  <a:cubicBezTo>
                    <a:pt x="26" y="19"/>
                    <a:pt x="26" y="19"/>
                    <a:pt x="26" y="19"/>
                  </a:cubicBezTo>
                  <a:cubicBezTo>
                    <a:pt x="26" y="63"/>
                    <a:pt x="26" y="63"/>
                    <a:pt x="26" y="63"/>
                  </a:cubicBezTo>
                  <a:cubicBezTo>
                    <a:pt x="36" y="63"/>
                    <a:pt x="36" y="63"/>
                    <a:pt x="36" y="63"/>
                  </a:cubicBezTo>
                  <a:cubicBezTo>
                    <a:pt x="36" y="45"/>
                    <a:pt x="36" y="45"/>
                    <a:pt x="36" y="45"/>
                  </a:cubicBezTo>
                  <a:moveTo>
                    <a:pt x="86" y="41"/>
                  </a:moveTo>
                  <a:cubicBezTo>
                    <a:pt x="86" y="15"/>
                    <a:pt x="66" y="0"/>
                    <a:pt x="43" y="0"/>
                  </a:cubicBezTo>
                  <a:cubicBezTo>
                    <a:pt x="21" y="0"/>
                    <a:pt x="0" y="15"/>
                    <a:pt x="0" y="41"/>
                  </a:cubicBezTo>
                  <a:cubicBezTo>
                    <a:pt x="0" y="67"/>
                    <a:pt x="21" y="82"/>
                    <a:pt x="43" y="82"/>
                  </a:cubicBezTo>
                  <a:cubicBezTo>
                    <a:pt x="66" y="82"/>
                    <a:pt x="86" y="67"/>
                    <a:pt x="86" y="41"/>
                  </a:cubicBezTo>
                  <a:moveTo>
                    <a:pt x="74" y="41"/>
                  </a:moveTo>
                  <a:cubicBezTo>
                    <a:pt x="74" y="60"/>
                    <a:pt x="60" y="73"/>
                    <a:pt x="43" y="73"/>
                  </a:cubicBezTo>
                  <a:cubicBezTo>
                    <a:pt x="43" y="73"/>
                    <a:pt x="43" y="73"/>
                    <a:pt x="43" y="73"/>
                  </a:cubicBezTo>
                  <a:cubicBezTo>
                    <a:pt x="26" y="73"/>
                    <a:pt x="13" y="60"/>
                    <a:pt x="13" y="41"/>
                  </a:cubicBezTo>
                  <a:cubicBezTo>
                    <a:pt x="13" y="22"/>
                    <a:pt x="26" y="10"/>
                    <a:pt x="43" y="10"/>
                  </a:cubicBezTo>
                  <a:cubicBezTo>
                    <a:pt x="60" y="10"/>
                    <a:pt x="74" y="22"/>
                    <a:pt x="74"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5" name="Freeform 6"/>
            <p:cNvSpPr>
              <a:spLocks noEditPoints="1"/>
            </p:cNvSpPr>
            <p:nvPr/>
          </p:nvSpPr>
          <p:spPr bwMode="auto">
            <a:xfrm>
              <a:off x="3546475" y="-3001963"/>
              <a:ext cx="9340850" cy="1751013"/>
            </a:xfrm>
            <a:custGeom>
              <a:avLst/>
              <a:gdLst>
                <a:gd name="T0" fmla="*/ 1034 w 2488"/>
                <a:gd name="T1" fmla="*/ 0 h 466"/>
                <a:gd name="T2" fmla="*/ 1034 w 2488"/>
                <a:gd name="T3" fmla="*/ 466 h 466"/>
                <a:gd name="T4" fmla="*/ 1166 w 2488"/>
                <a:gd name="T5" fmla="*/ 466 h 466"/>
                <a:gd name="T6" fmla="*/ 1166 w 2488"/>
                <a:gd name="T7" fmla="*/ 0 h 466"/>
                <a:gd name="T8" fmla="*/ 1034 w 2488"/>
                <a:gd name="T9" fmla="*/ 0 h 466"/>
                <a:gd name="T10" fmla="*/ 0 w 2488"/>
                <a:gd name="T11" fmla="*/ 0 h 466"/>
                <a:gd name="T12" fmla="*/ 0 w 2488"/>
                <a:gd name="T13" fmla="*/ 466 h 466"/>
                <a:gd name="T14" fmla="*/ 133 w 2488"/>
                <a:gd name="T15" fmla="*/ 466 h 466"/>
                <a:gd name="T16" fmla="*/ 133 w 2488"/>
                <a:gd name="T17" fmla="*/ 112 h 466"/>
                <a:gd name="T18" fmla="*/ 235 w 2488"/>
                <a:gd name="T19" fmla="*/ 112 h 466"/>
                <a:gd name="T20" fmla="*/ 310 w 2488"/>
                <a:gd name="T21" fmla="*/ 138 h 466"/>
                <a:gd name="T22" fmla="*/ 339 w 2488"/>
                <a:gd name="T23" fmla="*/ 261 h 466"/>
                <a:gd name="T24" fmla="*/ 339 w 2488"/>
                <a:gd name="T25" fmla="*/ 466 h 466"/>
                <a:gd name="T26" fmla="*/ 468 w 2488"/>
                <a:gd name="T27" fmla="*/ 466 h 466"/>
                <a:gd name="T28" fmla="*/ 468 w 2488"/>
                <a:gd name="T29" fmla="*/ 208 h 466"/>
                <a:gd name="T30" fmla="*/ 236 w 2488"/>
                <a:gd name="T31" fmla="*/ 0 h 466"/>
                <a:gd name="T32" fmla="*/ 0 w 2488"/>
                <a:gd name="T33" fmla="*/ 0 h 466"/>
                <a:gd name="T34" fmla="*/ 1246 w 2488"/>
                <a:gd name="T35" fmla="*/ 0 h 466"/>
                <a:gd name="T36" fmla="*/ 1246 w 2488"/>
                <a:gd name="T37" fmla="*/ 466 h 466"/>
                <a:gd name="T38" fmla="*/ 1459 w 2488"/>
                <a:gd name="T39" fmla="*/ 466 h 466"/>
                <a:gd name="T40" fmla="*/ 1650 w 2488"/>
                <a:gd name="T41" fmla="*/ 405 h 466"/>
                <a:gd name="T42" fmla="*/ 1697 w 2488"/>
                <a:gd name="T43" fmla="*/ 238 h 466"/>
                <a:gd name="T44" fmla="*/ 1654 w 2488"/>
                <a:gd name="T45" fmla="*/ 78 h 466"/>
                <a:gd name="T46" fmla="*/ 1431 w 2488"/>
                <a:gd name="T47" fmla="*/ 0 h 466"/>
                <a:gd name="T48" fmla="*/ 1246 w 2488"/>
                <a:gd name="T49" fmla="*/ 0 h 466"/>
                <a:gd name="T50" fmla="*/ 1377 w 2488"/>
                <a:gd name="T51" fmla="*/ 102 h 466"/>
                <a:gd name="T52" fmla="*/ 1433 w 2488"/>
                <a:gd name="T53" fmla="*/ 102 h 466"/>
                <a:gd name="T54" fmla="*/ 1568 w 2488"/>
                <a:gd name="T55" fmla="*/ 234 h 466"/>
                <a:gd name="T56" fmla="*/ 1433 w 2488"/>
                <a:gd name="T57" fmla="*/ 367 h 466"/>
                <a:gd name="T58" fmla="*/ 1377 w 2488"/>
                <a:gd name="T59" fmla="*/ 367 h 466"/>
                <a:gd name="T60" fmla="*/ 1377 w 2488"/>
                <a:gd name="T61" fmla="*/ 102 h 466"/>
                <a:gd name="T62" fmla="*/ 845 w 2488"/>
                <a:gd name="T63" fmla="*/ 0 h 466"/>
                <a:gd name="T64" fmla="*/ 735 w 2488"/>
                <a:gd name="T65" fmla="*/ 369 h 466"/>
                <a:gd name="T66" fmla="*/ 630 w 2488"/>
                <a:gd name="T67" fmla="*/ 0 h 466"/>
                <a:gd name="T68" fmla="*/ 488 w 2488"/>
                <a:gd name="T69" fmla="*/ 0 h 466"/>
                <a:gd name="T70" fmla="*/ 638 w 2488"/>
                <a:gd name="T71" fmla="*/ 466 h 466"/>
                <a:gd name="T72" fmla="*/ 828 w 2488"/>
                <a:gd name="T73" fmla="*/ 466 h 466"/>
                <a:gd name="T74" fmla="*/ 979 w 2488"/>
                <a:gd name="T75" fmla="*/ 0 h 466"/>
                <a:gd name="T76" fmla="*/ 845 w 2488"/>
                <a:gd name="T77" fmla="*/ 0 h 466"/>
                <a:gd name="T78" fmla="*/ 1758 w 2488"/>
                <a:gd name="T79" fmla="*/ 466 h 466"/>
                <a:gd name="T80" fmla="*/ 1890 w 2488"/>
                <a:gd name="T81" fmla="*/ 466 h 466"/>
                <a:gd name="T82" fmla="*/ 1890 w 2488"/>
                <a:gd name="T83" fmla="*/ 0 h 466"/>
                <a:gd name="T84" fmla="*/ 1758 w 2488"/>
                <a:gd name="T85" fmla="*/ 0 h 466"/>
                <a:gd name="T86" fmla="*/ 1758 w 2488"/>
                <a:gd name="T87" fmla="*/ 466 h 466"/>
                <a:gd name="T88" fmla="*/ 2127 w 2488"/>
                <a:gd name="T89" fmla="*/ 0 h 466"/>
                <a:gd name="T90" fmla="*/ 1943 w 2488"/>
                <a:gd name="T91" fmla="*/ 466 h 466"/>
                <a:gd name="T92" fmla="*/ 2073 w 2488"/>
                <a:gd name="T93" fmla="*/ 466 h 466"/>
                <a:gd name="T94" fmla="*/ 2102 w 2488"/>
                <a:gd name="T95" fmla="*/ 384 h 466"/>
                <a:gd name="T96" fmla="*/ 2319 w 2488"/>
                <a:gd name="T97" fmla="*/ 384 h 466"/>
                <a:gd name="T98" fmla="*/ 2347 w 2488"/>
                <a:gd name="T99" fmla="*/ 466 h 466"/>
                <a:gd name="T100" fmla="*/ 2488 w 2488"/>
                <a:gd name="T101" fmla="*/ 466 h 466"/>
                <a:gd name="T102" fmla="*/ 2303 w 2488"/>
                <a:gd name="T103" fmla="*/ 0 h 466"/>
                <a:gd name="T104" fmla="*/ 2127 w 2488"/>
                <a:gd name="T105" fmla="*/ 0 h 466"/>
                <a:gd name="T106" fmla="*/ 2212 w 2488"/>
                <a:gd name="T107" fmla="*/ 85 h 466"/>
                <a:gd name="T108" fmla="*/ 2292 w 2488"/>
                <a:gd name="T109" fmla="*/ 303 h 466"/>
                <a:gd name="T110" fmla="*/ 2130 w 2488"/>
                <a:gd name="T111" fmla="*/ 303 h 466"/>
                <a:gd name="T112" fmla="*/ 2212 w 2488"/>
                <a:gd name="T113" fmla="*/ 85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8" h="466">
                  <a:moveTo>
                    <a:pt x="1034" y="0"/>
                  </a:moveTo>
                  <a:cubicBezTo>
                    <a:pt x="1034" y="466"/>
                    <a:pt x="1034" y="466"/>
                    <a:pt x="1034" y="466"/>
                  </a:cubicBezTo>
                  <a:cubicBezTo>
                    <a:pt x="1166" y="466"/>
                    <a:pt x="1166" y="466"/>
                    <a:pt x="1166" y="466"/>
                  </a:cubicBezTo>
                  <a:cubicBezTo>
                    <a:pt x="1166" y="0"/>
                    <a:pt x="1166" y="0"/>
                    <a:pt x="1166" y="0"/>
                  </a:cubicBezTo>
                  <a:lnTo>
                    <a:pt x="1034" y="0"/>
                  </a:lnTo>
                  <a:close/>
                  <a:moveTo>
                    <a:pt x="0" y="0"/>
                  </a:moveTo>
                  <a:cubicBezTo>
                    <a:pt x="0" y="466"/>
                    <a:pt x="0" y="466"/>
                    <a:pt x="0" y="466"/>
                  </a:cubicBezTo>
                  <a:cubicBezTo>
                    <a:pt x="133" y="466"/>
                    <a:pt x="133" y="466"/>
                    <a:pt x="133" y="466"/>
                  </a:cubicBezTo>
                  <a:cubicBezTo>
                    <a:pt x="133" y="112"/>
                    <a:pt x="133" y="112"/>
                    <a:pt x="133" y="112"/>
                  </a:cubicBezTo>
                  <a:cubicBezTo>
                    <a:pt x="235" y="112"/>
                    <a:pt x="235" y="112"/>
                    <a:pt x="235" y="112"/>
                  </a:cubicBezTo>
                  <a:cubicBezTo>
                    <a:pt x="269" y="112"/>
                    <a:pt x="294" y="120"/>
                    <a:pt x="310" y="138"/>
                  </a:cubicBezTo>
                  <a:cubicBezTo>
                    <a:pt x="331" y="160"/>
                    <a:pt x="339" y="196"/>
                    <a:pt x="339" y="261"/>
                  </a:cubicBezTo>
                  <a:cubicBezTo>
                    <a:pt x="339" y="466"/>
                    <a:pt x="339" y="466"/>
                    <a:pt x="339" y="466"/>
                  </a:cubicBezTo>
                  <a:cubicBezTo>
                    <a:pt x="468" y="466"/>
                    <a:pt x="468" y="466"/>
                    <a:pt x="468" y="466"/>
                  </a:cubicBezTo>
                  <a:cubicBezTo>
                    <a:pt x="468" y="208"/>
                    <a:pt x="468" y="208"/>
                    <a:pt x="468" y="208"/>
                  </a:cubicBezTo>
                  <a:cubicBezTo>
                    <a:pt x="468" y="24"/>
                    <a:pt x="351" y="0"/>
                    <a:pt x="236" y="0"/>
                  </a:cubicBezTo>
                  <a:lnTo>
                    <a:pt x="0" y="0"/>
                  </a:lnTo>
                  <a:close/>
                  <a:moveTo>
                    <a:pt x="1246" y="0"/>
                  </a:moveTo>
                  <a:cubicBezTo>
                    <a:pt x="1246" y="466"/>
                    <a:pt x="1246" y="466"/>
                    <a:pt x="1246" y="466"/>
                  </a:cubicBezTo>
                  <a:cubicBezTo>
                    <a:pt x="1459" y="466"/>
                    <a:pt x="1459" y="466"/>
                    <a:pt x="1459" y="466"/>
                  </a:cubicBezTo>
                  <a:cubicBezTo>
                    <a:pt x="1573" y="466"/>
                    <a:pt x="1610" y="447"/>
                    <a:pt x="1650" y="405"/>
                  </a:cubicBezTo>
                  <a:cubicBezTo>
                    <a:pt x="1679" y="375"/>
                    <a:pt x="1697" y="310"/>
                    <a:pt x="1697" y="238"/>
                  </a:cubicBezTo>
                  <a:cubicBezTo>
                    <a:pt x="1697" y="173"/>
                    <a:pt x="1682" y="114"/>
                    <a:pt x="1654" y="78"/>
                  </a:cubicBezTo>
                  <a:cubicBezTo>
                    <a:pt x="1606" y="13"/>
                    <a:pt x="1536" y="0"/>
                    <a:pt x="1431" y="0"/>
                  </a:cubicBezTo>
                  <a:lnTo>
                    <a:pt x="1246" y="0"/>
                  </a:lnTo>
                  <a:close/>
                  <a:moveTo>
                    <a:pt x="1377" y="102"/>
                  </a:moveTo>
                  <a:cubicBezTo>
                    <a:pt x="1433" y="102"/>
                    <a:pt x="1433" y="102"/>
                    <a:pt x="1433" y="102"/>
                  </a:cubicBezTo>
                  <a:cubicBezTo>
                    <a:pt x="1515" y="102"/>
                    <a:pt x="1568" y="138"/>
                    <a:pt x="1568" y="234"/>
                  </a:cubicBezTo>
                  <a:cubicBezTo>
                    <a:pt x="1568" y="330"/>
                    <a:pt x="1515" y="367"/>
                    <a:pt x="1433" y="367"/>
                  </a:cubicBezTo>
                  <a:cubicBezTo>
                    <a:pt x="1377" y="367"/>
                    <a:pt x="1377" y="367"/>
                    <a:pt x="1377" y="367"/>
                  </a:cubicBezTo>
                  <a:lnTo>
                    <a:pt x="1377" y="102"/>
                  </a:lnTo>
                  <a:close/>
                  <a:moveTo>
                    <a:pt x="845" y="0"/>
                  </a:moveTo>
                  <a:cubicBezTo>
                    <a:pt x="735" y="369"/>
                    <a:pt x="735" y="369"/>
                    <a:pt x="735" y="369"/>
                  </a:cubicBezTo>
                  <a:cubicBezTo>
                    <a:pt x="630" y="0"/>
                    <a:pt x="630" y="0"/>
                    <a:pt x="630" y="0"/>
                  </a:cubicBezTo>
                  <a:cubicBezTo>
                    <a:pt x="488" y="0"/>
                    <a:pt x="488" y="0"/>
                    <a:pt x="488" y="0"/>
                  </a:cubicBezTo>
                  <a:cubicBezTo>
                    <a:pt x="638" y="466"/>
                    <a:pt x="638" y="466"/>
                    <a:pt x="638" y="466"/>
                  </a:cubicBezTo>
                  <a:cubicBezTo>
                    <a:pt x="828" y="466"/>
                    <a:pt x="828" y="466"/>
                    <a:pt x="828" y="466"/>
                  </a:cubicBezTo>
                  <a:cubicBezTo>
                    <a:pt x="979" y="0"/>
                    <a:pt x="979" y="0"/>
                    <a:pt x="979" y="0"/>
                  </a:cubicBezTo>
                  <a:lnTo>
                    <a:pt x="845" y="0"/>
                  </a:lnTo>
                  <a:close/>
                  <a:moveTo>
                    <a:pt x="1758" y="466"/>
                  </a:moveTo>
                  <a:cubicBezTo>
                    <a:pt x="1890" y="466"/>
                    <a:pt x="1890" y="466"/>
                    <a:pt x="1890" y="466"/>
                  </a:cubicBezTo>
                  <a:cubicBezTo>
                    <a:pt x="1890" y="0"/>
                    <a:pt x="1890" y="0"/>
                    <a:pt x="1890" y="0"/>
                  </a:cubicBezTo>
                  <a:cubicBezTo>
                    <a:pt x="1758" y="0"/>
                    <a:pt x="1758" y="0"/>
                    <a:pt x="1758" y="0"/>
                  </a:cubicBezTo>
                  <a:lnTo>
                    <a:pt x="1758" y="466"/>
                  </a:lnTo>
                  <a:close/>
                  <a:moveTo>
                    <a:pt x="2127" y="0"/>
                  </a:moveTo>
                  <a:cubicBezTo>
                    <a:pt x="1943" y="466"/>
                    <a:pt x="1943" y="466"/>
                    <a:pt x="1943" y="466"/>
                  </a:cubicBezTo>
                  <a:cubicBezTo>
                    <a:pt x="2073" y="466"/>
                    <a:pt x="2073" y="466"/>
                    <a:pt x="2073" y="466"/>
                  </a:cubicBezTo>
                  <a:cubicBezTo>
                    <a:pt x="2102" y="384"/>
                    <a:pt x="2102" y="384"/>
                    <a:pt x="2102" y="384"/>
                  </a:cubicBezTo>
                  <a:cubicBezTo>
                    <a:pt x="2319" y="384"/>
                    <a:pt x="2319" y="384"/>
                    <a:pt x="2319" y="384"/>
                  </a:cubicBezTo>
                  <a:cubicBezTo>
                    <a:pt x="2347" y="466"/>
                    <a:pt x="2347" y="466"/>
                    <a:pt x="2347" y="466"/>
                  </a:cubicBezTo>
                  <a:cubicBezTo>
                    <a:pt x="2488" y="466"/>
                    <a:pt x="2488" y="466"/>
                    <a:pt x="2488" y="466"/>
                  </a:cubicBezTo>
                  <a:cubicBezTo>
                    <a:pt x="2303" y="0"/>
                    <a:pt x="2303" y="0"/>
                    <a:pt x="2303" y="0"/>
                  </a:cubicBezTo>
                  <a:lnTo>
                    <a:pt x="2127" y="0"/>
                  </a:lnTo>
                  <a:close/>
                  <a:moveTo>
                    <a:pt x="2212" y="85"/>
                  </a:moveTo>
                  <a:cubicBezTo>
                    <a:pt x="2292" y="303"/>
                    <a:pt x="2292" y="303"/>
                    <a:pt x="2292" y="303"/>
                  </a:cubicBezTo>
                  <a:cubicBezTo>
                    <a:pt x="2130" y="303"/>
                    <a:pt x="2130" y="303"/>
                    <a:pt x="2130" y="303"/>
                  </a:cubicBezTo>
                  <a:lnTo>
                    <a:pt x="2212" y="8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6" name="Freeform 7"/>
            <p:cNvSpPr>
              <a:spLocks noEditPoints="1"/>
            </p:cNvSpPr>
            <p:nvPr/>
          </p:nvSpPr>
          <p:spPr bwMode="auto">
            <a:xfrm>
              <a:off x="4154488" y="-8485188"/>
              <a:ext cx="7027863" cy="4649788"/>
            </a:xfrm>
            <a:custGeom>
              <a:avLst/>
              <a:gdLst>
                <a:gd name="T0" fmla="*/ 699 w 1872"/>
                <a:gd name="T1" fmla="*/ 369 h 1238"/>
                <a:gd name="T2" fmla="*/ 699 w 1872"/>
                <a:gd name="T3" fmla="*/ 258 h 1238"/>
                <a:gd name="T4" fmla="*/ 732 w 1872"/>
                <a:gd name="T5" fmla="*/ 256 h 1238"/>
                <a:gd name="T6" fmla="*/ 1238 w 1872"/>
                <a:gd name="T7" fmla="*/ 519 h 1238"/>
                <a:gd name="T8" fmla="*/ 789 w 1872"/>
                <a:gd name="T9" fmla="*/ 820 h 1238"/>
                <a:gd name="T10" fmla="*/ 699 w 1872"/>
                <a:gd name="T11" fmla="*/ 805 h 1238"/>
                <a:gd name="T12" fmla="*/ 699 w 1872"/>
                <a:gd name="T13" fmla="*/ 466 h 1238"/>
                <a:gd name="T14" fmla="*/ 913 w 1872"/>
                <a:gd name="T15" fmla="*/ 653 h 1238"/>
                <a:gd name="T16" fmla="*/ 1073 w 1872"/>
                <a:gd name="T17" fmla="*/ 518 h 1238"/>
                <a:gd name="T18" fmla="*/ 760 w 1872"/>
                <a:gd name="T19" fmla="*/ 366 h 1238"/>
                <a:gd name="T20" fmla="*/ 699 w 1872"/>
                <a:gd name="T21" fmla="*/ 369 h 1238"/>
                <a:gd name="T22" fmla="*/ 699 w 1872"/>
                <a:gd name="T23" fmla="*/ 0 h 1238"/>
                <a:gd name="T24" fmla="*/ 699 w 1872"/>
                <a:gd name="T25" fmla="*/ 167 h 1238"/>
                <a:gd name="T26" fmla="*/ 732 w 1872"/>
                <a:gd name="T27" fmla="*/ 165 h 1238"/>
                <a:gd name="T28" fmla="*/ 1434 w 1872"/>
                <a:gd name="T29" fmla="*/ 514 h 1238"/>
                <a:gd name="T30" fmla="*/ 784 w 1872"/>
                <a:gd name="T31" fmla="*/ 901 h 1238"/>
                <a:gd name="T32" fmla="*/ 699 w 1872"/>
                <a:gd name="T33" fmla="*/ 894 h 1238"/>
                <a:gd name="T34" fmla="*/ 699 w 1872"/>
                <a:gd name="T35" fmla="*/ 997 h 1238"/>
                <a:gd name="T36" fmla="*/ 770 w 1872"/>
                <a:gd name="T37" fmla="*/ 1002 h 1238"/>
                <a:gd name="T38" fmla="*/ 1518 w 1872"/>
                <a:gd name="T39" fmla="*/ 657 h 1238"/>
                <a:gd name="T40" fmla="*/ 1731 w 1872"/>
                <a:gd name="T41" fmla="*/ 786 h 1238"/>
                <a:gd name="T42" fmla="*/ 775 w 1872"/>
                <a:gd name="T43" fmla="*/ 1097 h 1238"/>
                <a:gd name="T44" fmla="*/ 699 w 1872"/>
                <a:gd name="T45" fmla="*/ 1093 h 1238"/>
                <a:gd name="T46" fmla="*/ 699 w 1872"/>
                <a:gd name="T47" fmla="*/ 1238 h 1238"/>
                <a:gd name="T48" fmla="*/ 1872 w 1872"/>
                <a:gd name="T49" fmla="*/ 1238 h 1238"/>
                <a:gd name="T50" fmla="*/ 1872 w 1872"/>
                <a:gd name="T51" fmla="*/ 0 h 1238"/>
                <a:gd name="T52" fmla="*/ 699 w 1872"/>
                <a:gd name="T53" fmla="*/ 0 h 1238"/>
                <a:gd name="T54" fmla="*/ 699 w 1872"/>
                <a:gd name="T55" fmla="*/ 805 h 1238"/>
                <a:gd name="T56" fmla="*/ 699 w 1872"/>
                <a:gd name="T57" fmla="*/ 894 h 1238"/>
                <a:gd name="T58" fmla="*/ 334 w 1872"/>
                <a:gd name="T59" fmla="*/ 546 h 1238"/>
                <a:gd name="T60" fmla="*/ 699 w 1872"/>
                <a:gd name="T61" fmla="*/ 369 h 1238"/>
                <a:gd name="T62" fmla="*/ 699 w 1872"/>
                <a:gd name="T63" fmla="*/ 466 h 1238"/>
                <a:gd name="T64" fmla="*/ 698 w 1872"/>
                <a:gd name="T65" fmla="*/ 466 h 1238"/>
                <a:gd name="T66" fmla="*/ 485 w 1872"/>
                <a:gd name="T67" fmla="*/ 563 h 1238"/>
                <a:gd name="T68" fmla="*/ 699 w 1872"/>
                <a:gd name="T69" fmla="*/ 805 h 1238"/>
                <a:gd name="T70" fmla="*/ 191 w 1872"/>
                <a:gd name="T71" fmla="*/ 533 h 1238"/>
                <a:gd name="T72" fmla="*/ 699 w 1872"/>
                <a:gd name="T73" fmla="*/ 258 h 1238"/>
                <a:gd name="T74" fmla="*/ 699 w 1872"/>
                <a:gd name="T75" fmla="*/ 167 h 1238"/>
                <a:gd name="T76" fmla="*/ 0 w 1872"/>
                <a:gd name="T77" fmla="*/ 514 h 1238"/>
                <a:gd name="T78" fmla="*/ 699 w 1872"/>
                <a:gd name="T79" fmla="*/ 1093 h 1238"/>
                <a:gd name="T80" fmla="*/ 699 w 1872"/>
                <a:gd name="T81" fmla="*/ 997 h 1238"/>
                <a:gd name="T82" fmla="*/ 191 w 1872"/>
                <a:gd name="T83" fmla="*/ 5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2" h="1238">
                  <a:moveTo>
                    <a:pt x="699" y="369"/>
                  </a:moveTo>
                  <a:cubicBezTo>
                    <a:pt x="699" y="258"/>
                    <a:pt x="699" y="258"/>
                    <a:pt x="699" y="258"/>
                  </a:cubicBezTo>
                  <a:cubicBezTo>
                    <a:pt x="709" y="257"/>
                    <a:pt x="720" y="256"/>
                    <a:pt x="732" y="256"/>
                  </a:cubicBezTo>
                  <a:cubicBezTo>
                    <a:pt x="1038" y="246"/>
                    <a:pt x="1238" y="519"/>
                    <a:pt x="1238" y="519"/>
                  </a:cubicBezTo>
                  <a:cubicBezTo>
                    <a:pt x="1238" y="519"/>
                    <a:pt x="1021" y="820"/>
                    <a:pt x="789" y="820"/>
                  </a:cubicBezTo>
                  <a:cubicBezTo>
                    <a:pt x="756" y="820"/>
                    <a:pt x="726" y="815"/>
                    <a:pt x="699" y="805"/>
                  </a:cubicBezTo>
                  <a:cubicBezTo>
                    <a:pt x="699" y="466"/>
                    <a:pt x="699" y="466"/>
                    <a:pt x="699" y="466"/>
                  </a:cubicBezTo>
                  <a:cubicBezTo>
                    <a:pt x="818" y="481"/>
                    <a:pt x="842" y="533"/>
                    <a:pt x="913" y="653"/>
                  </a:cubicBezTo>
                  <a:cubicBezTo>
                    <a:pt x="1073" y="518"/>
                    <a:pt x="1073" y="518"/>
                    <a:pt x="1073" y="518"/>
                  </a:cubicBezTo>
                  <a:cubicBezTo>
                    <a:pt x="1073" y="518"/>
                    <a:pt x="956" y="366"/>
                    <a:pt x="760" y="366"/>
                  </a:cubicBezTo>
                  <a:cubicBezTo>
                    <a:pt x="739" y="366"/>
                    <a:pt x="719" y="367"/>
                    <a:pt x="699" y="369"/>
                  </a:cubicBezTo>
                  <a:moveTo>
                    <a:pt x="699" y="0"/>
                  </a:moveTo>
                  <a:cubicBezTo>
                    <a:pt x="699" y="167"/>
                    <a:pt x="699" y="167"/>
                    <a:pt x="699" y="167"/>
                  </a:cubicBezTo>
                  <a:cubicBezTo>
                    <a:pt x="710" y="166"/>
                    <a:pt x="721" y="165"/>
                    <a:pt x="732" y="165"/>
                  </a:cubicBezTo>
                  <a:cubicBezTo>
                    <a:pt x="1157" y="151"/>
                    <a:pt x="1434" y="514"/>
                    <a:pt x="1434" y="514"/>
                  </a:cubicBezTo>
                  <a:cubicBezTo>
                    <a:pt x="1434" y="514"/>
                    <a:pt x="1116" y="901"/>
                    <a:pt x="784" y="901"/>
                  </a:cubicBezTo>
                  <a:cubicBezTo>
                    <a:pt x="754" y="901"/>
                    <a:pt x="725" y="898"/>
                    <a:pt x="699" y="894"/>
                  </a:cubicBezTo>
                  <a:cubicBezTo>
                    <a:pt x="699" y="997"/>
                    <a:pt x="699" y="997"/>
                    <a:pt x="699" y="997"/>
                  </a:cubicBezTo>
                  <a:cubicBezTo>
                    <a:pt x="721" y="1000"/>
                    <a:pt x="745" y="1002"/>
                    <a:pt x="770" y="1002"/>
                  </a:cubicBezTo>
                  <a:cubicBezTo>
                    <a:pt x="1079" y="1002"/>
                    <a:pt x="1302" y="844"/>
                    <a:pt x="1518" y="657"/>
                  </a:cubicBezTo>
                  <a:cubicBezTo>
                    <a:pt x="1554" y="686"/>
                    <a:pt x="1700" y="756"/>
                    <a:pt x="1731" y="786"/>
                  </a:cubicBezTo>
                  <a:cubicBezTo>
                    <a:pt x="1525" y="958"/>
                    <a:pt x="1046" y="1097"/>
                    <a:pt x="775" y="1097"/>
                  </a:cubicBezTo>
                  <a:cubicBezTo>
                    <a:pt x="748" y="1097"/>
                    <a:pt x="723" y="1096"/>
                    <a:pt x="699" y="1093"/>
                  </a:cubicBezTo>
                  <a:cubicBezTo>
                    <a:pt x="699" y="1238"/>
                    <a:pt x="699" y="1238"/>
                    <a:pt x="699" y="1238"/>
                  </a:cubicBezTo>
                  <a:cubicBezTo>
                    <a:pt x="1872" y="1238"/>
                    <a:pt x="1872" y="1238"/>
                    <a:pt x="1872" y="1238"/>
                  </a:cubicBezTo>
                  <a:cubicBezTo>
                    <a:pt x="1872" y="0"/>
                    <a:pt x="1872" y="0"/>
                    <a:pt x="1872" y="0"/>
                  </a:cubicBezTo>
                  <a:lnTo>
                    <a:pt x="699" y="0"/>
                  </a:lnTo>
                  <a:close/>
                  <a:moveTo>
                    <a:pt x="699" y="805"/>
                  </a:moveTo>
                  <a:cubicBezTo>
                    <a:pt x="699" y="894"/>
                    <a:pt x="699" y="894"/>
                    <a:pt x="699" y="894"/>
                  </a:cubicBezTo>
                  <a:cubicBezTo>
                    <a:pt x="413" y="843"/>
                    <a:pt x="334" y="546"/>
                    <a:pt x="334" y="546"/>
                  </a:cubicBezTo>
                  <a:cubicBezTo>
                    <a:pt x="334" y="546"/>
                    <a:pt x="471" y="394"/>
                    <a:pt x="699" y="369"/>
                  </a:cubicBezTo>
                  <a:cubicBezTo>
                    <a:pt x="699" y="466"/>
                    <a:pt x="699" y="466"/>
                    <a:pt x="699" y="466"/>
                  </a:cubicBezTo>
                  <a:cubicBezTo>
                    <a:pt x="698" y="466"/>
                    <a:pt x="698" y="466"/>
                    <a:pt x="698" y="466"/>
                  </a:cubicBezTo>
                  <a:cubicBezTo>
                    <a:pt x="579" y="452"/>
                    <a:pt x="485" y="563"/>
                    <a:pt x="485" y="563"/>
                  </a:cubicBezTo>
                  <a:cubicBezTo>
                    <a:pt x="485" y="563"/>
                    <a:pt x="538" y="751"/>
                    <a:pt x="699" y="805"/>
                  </a:cubicBezTo>
                  <a:moveTo>
                    <a:pt x="191" y="533"/>
                  </a:moveTo>
                  <a:cubicBezTo>
                    <a:pt x="191" y="533"/>
                    <a:pt x="361" y="283"/>
                    <a:pt x="699" y="258"/>
                  </a:cubicBezTo>
                  <a:cubicBezTo>
                    <a:pt x="699" y="167"/>
                    <a:pt x="699" y="167"/>
                    <a:pt x="699" y="167"/>
                  </a:cubicBezTo>
                  <a:cubicBezTo>
                    <a:pt x="324" y="197"/>
                    <a:pt x="0" y="514"/>
                    <a:pt x="0" y="514"/>
                  </a:cubicBezTo>
                  <a:cubicBezTo>
                    <a:pt x="0" y="514"/>
                    <a:pt x="184" y="1045"/>
                    <a:pt x="699" y="1093"/>
                  </a:cubicBezTo>
                  <a:cubicBezTo>
                    <a:pt x="699" y="997"/>
                    <a:pt x="699" y="997"/>
                    <a:pt x="699" y="997"/>
                  </a:cubicBezTo>
                  <a:cubicBezTo>
                    <a:pt x="321" y="949"/>
                    <a:pt x="191" y="533"/>
                    <a:pt x="191" y="533"/>
                  </a:cubicBezTo>
                  <a:close/>
                </a:path>
              </a:pathLst>
            </a:custGeom>
            <a:solidFill>
              <a:srgbClr val="76B9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8997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1644062" y="261412"/>
            <a:ext cx="8996230" cy="1068176"/>
          </a:xfrm>
          <a:prstGeom prst="rect">
            <a:avLst/>
          </a:prstGeom>
        </p:spPr>
        <p:txBody>
          <a:bodyPr anchor="b"/>
          <a:lstStyle>
            <a:lvl1pPr algn="l">
              <a:defRPr sz="3600" b="0" cap="all" baseline="0">
                <a:solidFill>
                  <a:schemeClr val="accent1"/>
                </a:solidFill>
                <a:latin typeface="Trebuchet MS" pitchFamily="34" charset="0"/>
              </a:defRPr>
            </a:lvl1pPr>
          </a:lstStyle>
          <a:p>
            <a:r>
              <a:rPr lang="en-US" dirty="0" smtClean="0"/>
              <a:t>CLICK TO EDIT MASTER TITLE STYLE</a:t>
            </a:r>
            <a:endParaRPr lang="en-US" dirty="0"/>
          </a:p>
        </p:txBody>
      </p:sp>
      <p:sp>
        <p:nvSpPr>
          <p:cNvPr id="3" name="Content Placeholder 2"/>
          <p:cNvSpPr>
            <a:spLocks noGrp="1"/>
          </p:cNvSpPr>
          <p:nvPr userDrawn="1">
            <p:ph idx="1"/>
          </p:nvPr>
        </p:nvSpPr>
        <p:spPr>
          <a:xfrm>
            <a:off x="1644062" y="1332364"/>
            <a:ext cx="8996230" cy="4582300"/>
          </a:xfrm>
          <a:prstGeom prst="rect">
            <a:avLst/>
          </a:prstGeom>
        </p:spPr>
        <p:txBody>
          <a:bodyPr/>
          <a:lstStyle>
            <a:lvl1pPr>
              <a:lnSpc>
                <a:spcPct val="90000"/>
              </a:lnSpc>
              <a:spcBef>
                <a:spcPts val="600"/>
              </a:spcBef>
              <a:spcAft>
                <a:spcPts val="300"/>
              </a:spcAft>
              <a:buFont typeface="Wingdings" pitchFamily="2" charset="2"/>
              <a:buChar char="§"/>
              <a:defRPr sz="2400">
                <a:solidFill>
                  <a:schemeClr val="bg2"/>
                </a:solidFill>
                <a:latin typeface="Trebuchet MS" pitchFamily="34" charset="0"/>
              </a:defRPr>
            </a:lvl1pPr>
            <a:lvl2pPr>
              <a:lnSpc>
                <a:spcPct val="90000"/>
              </a:lnSpc>
              <a:spcBef>
                <a:spcPts val="600"/>
              </a:spcBef>
              <a:spcAft>
                <a:spcPts val="300"/>
              </a:spcAft>
              <a:buFont typeface="Trebuchet MS" pitchFamily="34" charset="0"/>
              <a:buChar char="—"/>
              <a:defRPr sz="2000">
                <a:solidFill>
                  <a:schemeClr val="bg2"/>
                </a:solidFill>
                <a:latin typeface="Trebuchet MS" pitchFamily="34" charset="0"/>
              </a:defRPr>
            </a:lvl2pPr>
            <a:lvl3pPr>
              <a:spcBef>
                <a:spcPts val="600"/>
              </a:spcBef>
              <a:spcAft>
                <a:spcPts val="300"/>
              </a:spcAft>
              <a:buFont typeface="Wingdings" pitchFamily="2" charset="2"/>
              <a:buChar char="§"/>
              <a:defRPr sz="1600">
                <a:solidFill>
                  <a:schemeClr val="bg2"/>
                </a:solidFill>
                <a:latin typeface="Trebuchet MS" pitchFamily="34" charset="0"/>
              </a:defRPr>
            </a:lvl3pPr>
            <a:lvl4pPr>
              <a:spcBef>
                <a:spcPts val="600"/>
              </a:spcBef>
              <a:spcAft>
                <a:spcPts val="300"/>
              </a:spcAft>
              <a:buFont typeface="Trebuchet MS" pitchFamily="34" charset="0"/>
              <a:buChar char="—"/>
              <a:defRPr sz="1200">
                <a:solidFill>
                  <a:schemeClr val="bg2"/>
                </a:solidFill>
                <a:latin typeface="Trebuchet MS" pitchFamily="34" charset="0"/>
              </a:defRPr>
            </a:lvl4pPr>
            <a:lvl5pPr>
              <a:spcBef>
                <a:spcPts val="600"/>
              </a:spcBef>
              <a:spcAft>
                <a:spcPts val="300"/>
              </a:spcAft>
              <a:buFont typeface="Wingdings" pitchFamily="2" charset="2"/>
              <a:buChar char="§"/>
              <a:defRPr sz="1200">
                <a:solidFill>
                  <a:schemeClr val="bg2"/>
                </a:solidFill>
                <a:latin typeface="Trebuchet MS" pitchFamily="34" charset="0"/>
              </a:defRPr>
            </a:lvl5pPr>
          </a:lstStyle>
          <a:p>
            <a:pPr lvl="0"/>
            <a:r>
              <a:rPr lang="en-US" dirty="0" smtClean="0"/>
              <a:t>Click to edit Master text styles</a:t>
            </a:r>
          </a:p>
          <a:p>
            <a:pPr lvl="1"/>
            <a:r>
              <a:rPr lang="en-US" dirty="0" smtClean="0"/>
              <a:t>Second level</a:t>
            </a:r>
          </a:p>
        </p:txBody>
      </p:sp>
      <p:sp>
        <p:nvSpPr>
          <p:cNvPr id="103" name="Rectangle 102"/>
          <p:cNvSpPr/>
          <p:nvPr userDrawn="1"/>
        </p:nvSpPr>
        <p:spPr>
          <a:xfrm>
            <a:off x="0" y="-17486"/>
            <a:ext cx="964460" cy="6189686"/>
          </a:xfrm>
          <a:prstGeom prst="rect">
            <a:avLst/>
          </a:prstGeom>
          <a:solidFill>
            <a:srgbClr val="80828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Trebuchet MS"/>
              <a:ea typeface="MS PGothic" pitchFamily="34" charset="-128"/>
            </a:endParaRPr>
          </a:p>
        </p:txBody>
      </p:sp>
      <p:sp>
        <p:nvSpPr>
          <p:cNvPr id="104" name="Freeform 1683"/>
          <p:cNvSpPr>
            <a:spLocks/>
          </p:cNvSpPr>
          <p:nvPr userDrawn="1"/>
        </p:nvSpPr>
        <p:spPr bwMode="auto">
          <a:xfrm rot="16200000">
            <a:off x="-38319" y="5908287"/>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46474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5" name="Freeform 1684"/>
          <p:cNvSpPr>
            <a:spLocks/>
          </p:cNvSpPr>
          <p:nvPr userDrawn="1"/>
        </p:nvSpPr>
        <p:spPr bwMode="auto">
          <a:xfrm rot="16200000">
            <a:off x="-38319" y="5630126"/>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FFFFFF"/>
              </a:solidFill>
              <a:effectLst/>
              <a:uLnTx/>
              <a:uFillTx/>
              <a:latin typeface="Trebuchet MS"/>
            </a:endParaRPr>
          </a:p>
        </p:txBody>
      </p:sp>
      <p:sp>
        <p:nvSpPr>
          <p:cNvPr id="106" name="Freeform 1686"/>
          <p:cNvSpPr>
            <a:spLocks/>
          </p:cNvSpPr>
          <p:nvPr userDrawn="1"/>
        </p:nvSpPr>
        <p:spPr bwMode="auto">
          <a:xfrm rot="16200000">
            <a:off x="-36899" y="5350544"/>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solidFill>
            <a:srgbClr val="BE1E2D"/>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7" name="Freeform 1687"/>
          <p:cNvSpPr>
            <a:spLocks/>
          </p:cNvSpPr>
          <p:nvPr userDrawn="1"/>
        </p:nvSpPr>
        <p:spPr bwMode="auto">
          <a:xfrm rot="16200000">
            <a:off x="-38319" y="4792801"/>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4A206A"/>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8" name="Freeform 1688"/>
          <p:cNvSpPr>
            <a:spLocks/>
          </p:cNvSpPr>
          <p:nvPr userDrawn="1"/>
        </p:nvSpPr>
        <p:spPr bwMode="auto">
          <a:xfrm rot="16200000">
            <a:off x="-38319" y="4514640"/>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solidFill>
            <a:srgbClr val="9E1E62"/>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9" name="Freeform 1689"/>
          <p:cNvSpPr>
            <a:spLocks/>
          </p:cNvSpPr>
          <p:nvPr userDrawn="1"/>
        </p:nvSpPr>
        <p:spPr bwMode="auto">
          <a:xfrm rot="16200000">
            <a:off x="-36899" y="5072383"/>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solidFill>
            <a:srgbClr val="F05A2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0" name="Freeform 1690"/>
          <p:cNvSpPr>
            <a:spLocks/>
          </p:cNvSpPr>
          <p:nvPr userDrawn="1"/>
        </p:nvSpPr>
        <p:spPr bwMode="auto">
          <a:xfrm rot="16200000">
            <a:off x="-36899" y="4235060"/>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solidFill>
            <a:srgbClr val="2A388F"/>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1" name="Freeform 1691"/>
          <p:cNvSpPr>
            <a:spLocks/>
          </p:cNvSpPr>
          <p:nvPr userDrawn="1"/>
        </p:nvSpPr>
        <p:spPr bwMode="auto">
          <a:xfrm rot="16200000">
            <a:off x="-38319" y="3677318"/>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00ADEF"/>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2" name="Freeform 1692"/>
          <p:cNvSpPr>
            <a:spLocks/>
          </p:cNvSpPr>
          <p:nvPr userDrawn="1"/>
        </p:nvSpPr>
        <p:spPr bwMode="auto">
          <a:xfrm rot="16200000">
            <a:off x="-38319" y="3399156"/>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3" name="Freeform 1693"/>
          <p:cNvSpPr>
            <a:spLocks/>
          </p:cNvSpPr>
          <p:nvPr userDrawn="1"/>
        </p:nvSpPr>
        <p:spPr bwMode="auto">
          <a:xfrm rot="16200000">
            <a:off x="-36899" y="3956899"/>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solidFill>
            <a:srgbClr val="1B75B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4" name="Freeform 1845"/>
          <p:cNvSpPr>
            <a:spLocks/>
          </p:cNvSpPr>
          <p:nvPr userDrawn="1"/>
        </p:nvSpPr>
        <p:spPr bwMode="auto">
          <a:xfrm rot="16200000">
            <a:off x="445627" y="5628706"/>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solidFill>
            <a:srgbClr val="AAABAC"/>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5" name="Freeform 1846"/>
          <p:cNvSpPr>
            <a:spLocks/>
          </p:cNvSpPr>
          <p:nvPr userDrawn="1"/>
        </p:nvSpPr>
        <p:spPr bwMode="auto">
          <a:xfrm rot="16200000">
            <a:off x="447047" y="5349125"/>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solidFill>
            <a:srgbClr val="F05A2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6" name="Freeform 1847"/>
          <p:cNvSpPr>
            <a:spLocks/>
          </p:cNvSpPr>
          <p:nvPr userDrawn="1"/>
        </p:nvSpPr>
        <p:spPr bwMode="auto">
          <a:xfrm rot="16200000">
            <a:off x="445627" y="5906868"/>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7" name="Freeform 1848"/>
          <p:cNvSpPr>
            <a:spLocks/>
          </p:cNvSpPr>
          <p:nvPr userDrawn="1"/>
        </p:nvSpPr>
        <p:spPr bwMode="auto">
          <a:xfrm rot="16200000">
            <a:off x="447047" y="5070963"/>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F7931D"/>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8" name="Freeform 1849"/>
          <p:cNvSpPr>
            <a:spLocks/>
          </p:cNvSpPr>
          <p:nvPr userDrawn="1"/>
        </p:nvSpPr>
        <p:spPr bwMode="auto">
          <a:xfrm rot="16200000">
            <a:off x="445627" y="4513221"/>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solidFill>
            <a:srgbClr val="EC008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9" name="Freeform 1850"/>
          <p:cNvSpPr>
            <a:spLocks/>
          </p:cNvSpPr>
          <p:nvPr userDrawn="1"/>
        </p:nvSpPr>
        <p:spPr bwMode="auto">
          <a:xfrm rot="16200000">
            <a:off x="447047" y="4233641"/>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solidFill>
            <a:srgbClr val="1B75B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0" name="Freeform 1851"/>
          <p:cNvSpPr>
            <a:spLocks/>
          </p:cNvSpPr>
          <p:nvPr userDrawn="1"/>
        </p:nvSpPr>
        <p:spPr bwMode="auto">
          <a:xfrm rot="16200000">
            <a:off x="445627" y="4791382"/>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9E1E62"/>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1" name="Freeform 1852"/>
          <p:cNvSpPr>
            <a:spLocks/>
          </p:cNvSpPr>
          <p:nvPr userDrawn="1"/>
        </p:nvSpPr>
        <p:spPr bwMode="auto">
          <a:xfrm rot="16200000">
            <a:off x="447047" y="3955479"/>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00ADEF"/>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2" name="Freeform 1855"/>
          <p:cNvSpPr>
            <a:spLocks/>
          </p:cNvSpPr>
          <p:nvPr userDrawn="1"/>
        </p:nvSpPr>
        <p:spPr bwMode="auto">
          <a:xfrm rot="16200000">
            <a:off x="445627" y="3675898"/>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59CFF9"/>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3" name="Freeform 1679"/>
          <p:cNvSpPr>
            <a:spLocks/>
          </p:cNvSpPr>
          <p:nvPr userDrawn="1"/>
        </p:nvSpPr>
        <p:spPr bwMode="auto">
          <a:xfrm rot="16200000">
            <a:off x="-38319" y="-229175"/>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46474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4" name="Freeform 1840"/>
          <p:cNvSpPr>
            <a:spLocks/>
          </p:cNvSpPr>
          <p:nvPr userDrawn="1"/>
        </p:nvSpPr>
        <p:spPr bwMode="auto">
          <a:xfrm rot="16200000">
            <a:off x="447047" y="48987"/>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5" name="Freeform 1843"/>
          <p:cNvSpPr>
            <a:spLocks/>
          </p:cNvSpPr>
          <p:nvPr userDrawn="1"/>
        </p:nvSpPr>
        <p:spPr bwMode="auto">
          <a:xfrm rot="16200000">
            <a:off x="445627" y="-230594"/>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6" name="Freeform 1690"/>
          <p:cNvSpPr>
            <a:spLocks/>
          </p:cNvSpPr>
          <p:nvPr userDrawn="1"/>
        </p:nvSpPr>
        <p:spPr bwMode="auto">
          <a:xfrm rot="16200000">
            <a:off x="-36899" y="3678738"/>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solidFill>
            <a:srgbClr val="00673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7" name="Freeform 1691"/>
          <p:cNvSpPr>
            <a:spLocks/>
          </p:cNvSpPr>
          <p:nvPr userDrawn="1"/>
        </p:nvSpPr>
        <p:spPr bwMode="auto">
          <a:xfrm rot="16200000">
            <a:off x="-38319" y="3120996"/>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8" name="Freeform 1693"/>
          <p:cNvSpPr>
            <a:spLocks/>
          </p:cNvSpPr>
          <p:nvPr userDrawn="1"/>
        </p:nvSpPr>
        <p:spPr bwMode="auto">
          <a:xfrm rot="16200000">
            <a:off x="-36899" y="3400577"/>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solidFill>
            <a:srgbClr val="38B449"/>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9" name="Freeform 1850"/>
          <p:cNvSpPr>
            <a:spLocks/>
          </p:cNvSpPr>
          <p:nvPr userDrawn="1"/>
        </p:nvSpPr>
        <p:spPr bwMode="auto">
          <a:xfrm rot="16200000">
            <a:off x="447047" y="3677319"/>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solidFill>
            <a:srgbClr val="38B449"/>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0" name="Freeform 1852"/>
          <p:cNvSpPr>
            <a:spLocks/>
          </p:cNvSpPr>
          <p:nvPr userDrawn="1"/>
        </p:nvSpPr>
        <p:spPr bwMode="auto">
          <a:xfrm rot="16200000">
            <a:off x="447047" y="3399157"/>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1" name="Freeform 1855"/>
          <p:cNvSpPr>
            <a:spLocks/>
          </p:cNvSpPr>
          <p:nvPr userDrawn="1"/>
        </p:nvSpPr>
        <p:spPr bwMode="auto">
          <a:xfrm rot="16200000">
            <a:off x="445627" y="3119576"/>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2" name="Rectangle 131"/>
          <p:cNvSpPr/>
          <p:nvPr userDrawn="1"/>
        </p:nvSpPr>
        <p:spPr>
          <a:xfrm>
            <a:off x="0" y="3280129"/>
            <a:ext cx="971321" cy="2914371"/>
          </a:xfrm>
          <a:prstGeom prst="rect">
            <a:avLst/>
          </a:prstGeom>
          <a:gradFill>
            <a:gsLst>
              <a:gs pos="100000">
                <a:srgbClr val="000000">
                  <a:alpha val="69000"/>
                </a:srgbClr>
              </a:gs>
              <a:gs pos="0">
                <a:srgbClr val="000000">
                  <a:alpha val="9000"/>
                </a:srgb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3" name="Rectangle 132"/>
          <p:cNvSpPr/>
          <p:nvPr userDrawn="1"/>
        </p:nvSpPr>
        <p:spPr>
          <a:xfrm flipV="1">
            <a:off x="0" y="-13974"/>
            <a:ext cx="971321" cy="991336"/>
          </a:xfrm>
          <a:prstGeom prst="rect">
            <a:avLst/>
          </a:prstGeom>
          <a:gradFill>
            <a:gsLst>
              <a:gs pos="100000">
                <a:srgbClr val="000000">
                  <a:alpha val="21000"/>
                </a:srgbClr>
              </a:gs>
              <a:gs pos="0">
                <a:srgbClr val="000000">
                  <a:alpha val="13000"/>
                </a:srgb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nvGrpSpPr>
          <p:cNvPr id="134" name="Group 133"/>
          <p:cNvGrpSpPr/>
          <p:nvPr userDrawn="1"/>
        </p:nvGrpSpPr>
        <p:grpSpPr>
          <a:xfrm>
            <a:off x="1" y="-264453"/>
            <a:ext cx="967891" cy="6690072"/>
            <a:chOff x="1" y="-264453"/>
            <a:chExt cx="967891" cy="6690072"/>
          </a:xfrm>
        </p:grpSpPr>
        <p:sp>
          <p:nvSpPr>
            <p:cNvPr id="135" name="Freeform 1674"/>
            <p:cNvSpPr>
              <a:spLocks/>
            </p:cNvSpPr>
            <p:nvPr userDrawn="1"/>
          </p:nvSpPr>
          <p:spPr bwMode="auto">
            <a:xfrm rot="16200000">
              <a:off x="-36898" y="5906195"/>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36" name="Freeform 1675"/>
            <p:cNvSpPr>
              <a:spLocks/>
            </p:cNvSpPr>
            <p:nvPr userDrawn="1"/>
          </p:nvSpPr>
          <p:spPr bwMode="auto">
            <a:xfrm rot="16200000">
              <a:off x="-38318" y="5348452"/>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40" name="Freeform 1676"/>
            <p:cNvSpPr>
              <a:spLocks/>
            </p:cNvSpPr>
            <p:nvPr userDrawn="1"/>
          </p:nvSpPr>
          <p:spPr bwMode="auto">
            <a:xfrm rot="16200000">
              <a:off x="-38318" y="5070291"/>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49" name="Freeform 1677"/>
            <p:cNvSpPr>
              <a:spLocks/>
            </p:cNvSpPr>
            <p:nvPr userDrawn="1"/>
          </p:nvSpPr>
          <p:spPr bwMode="auto">
            <a:xfrm rot="16200000">
              <a:off x="-36898" y="5628034"/>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5" name="Freeform 1678"/>
            <p:cNvSpPr>
              <a:spLocks/>
            </p:cNvSpPr>
            <p:nvPr userDrawn="1"/>
          </p:nvSpPr>
          <p:spPr bwMode="auto">
            <a:xfrm rot="16200000">
              <a:off x="-36898" y="4790710"/>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6" name="Freeform 1679"/>
            <p:cNvSpPr>
              <a:spLocks/>
            </p:cNvSpPr>
            <p:nvPr userDrawn="1"/>
          </p:nvSpPr>
          <p:spPr bwMode="auto">
            <a:xfrm rot="16200000">
              <a:off x="-38318" y="4232966"/>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7" name="Freeform 1680"/>
            <p:cNvSpPr>
              <a:spLocks/>
            </p:cNvSpPr>
            <p:nvPr userDrawn="1"/>
          </p:nvSpPr>
          <p:spPr bwMode="auto">
            <a:xfrm rot="16200000">
              <a:off x="-38318" y="3954806"/>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8" name="Freeform 1681"/>
            <p:cNvSpPr>
              <a:spLocks/>
            </p:cNvSpPr>
            <p:nvPr userDrawn="1"/>
          </p:nvSpPr>
          <p:spPr bwMode="auto">
            <a:xfrm rot="16200000">
              <a:off x="-36898" y="4512548"/>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9" name="Freeform 1682"/>
            <p:cNvSpPr>
              <a:spLocks/>
            </p:cNvSpPr>
            <p:nvPr userDrawn="1"/>
          </p:nvSpPr>
          <p:spPr bwMode="auto">
            <a:xfrm rot="16200000">
              <a:off x="-36898" y="3675226"/>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0" name="Freeform 1683"/>
            <p:cNvSpPr>
              <a:spLocks/>
            </p:cNvSpPr>
            <p:nvPr userDrawn="1"/>
          </p:nvSpPr>
          <p:spPr bwMode="auto">
            <a:xfrm rot="16200000">
              <a:off x="-38318" y="3117482"/>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1" name="Freeform 1684"/>
            <p:cNvSpPr>
              <a:spLocks/>
            </p:cNvSpPr>
            <p:nvPr userDrawn="1"/>
          </p:nvSpPr>
          <p:spPr bwMode="auto">
            <a:xfrm rot="16200000">
              <a:off x="-38318" y="2839321"/>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2" name="Freeform 1685"/>
            <p:cNvSpPr>
              <a:spLocks/>
            </p:cNvSpPr>
            <p:nvPr userDrawn="1"/>
          </p:nvSpPr>
          <p:spPr bwMode="auto">
            <a:xfrm rot="16200000">
              <a:off x="-36898" y="3397064"/>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3" name="Freeform 1686"/>
            <p:cNvSpPr>
              <a:spLocks/>
            </p:cNvSpPr>
            <p:nvPr userDrawn="1"/>
          </p:nvSpPr>
          <p:spPr bwMode="auto">
            <a:xfrm rot="16200000">
              <a:off x="-36898" y="2559739"/>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4" name="Freeform 1687"/>
            <p:cNvSpPr>
              <a:spLocks/>
            </p:cNvSpPr>
            <p:nvPr userDrawn="1"/>
          </p:nvSpPr>
          <p:spPr bwMode="auto">
            <a:xfrm rot="16200000">
              <a:off x="-38318" y="2001996"/>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5" name="Freeform 1688"/>
            <p:cNvSpPr>
              <a:spLocks/>
            </p:cNvSpPr>
            <p:nvPr userDrawn="1"/>
          </p:nvSpPr>
          <p:spPr bwMode="auto">
            <a:xfrm rot="16200000">
              <a:off x="-38318" y="1723835"/>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6" name="Freeform 1689"/>
            <p:cNvSpPr>
              <a:spLocks/>
            </p:cNvSpPr>
            <p:nvPr userDrawn="1"/>
          </p:nvSpPr>
          <p:spPr bwMode="auto">
            <a:xfrm rot="16200000">
              <a:off x="-36898" y="2281578"/>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7" name="Freeform 1690"/>
            <p:cNvSpPr>
              <a:spLocks/>
            </p:cNvSpPr>
            <p:nvPr userDrawn="1"/>
          </p:nvSpPr>
          <p:spPr bwMode="auto">
            <a:xfrm rot="16200000">
              <a:off x="-36898" y="1444255"/>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8" name="Freeform 1691"/>
            <p:cNvSpPr>
              <a:spLocks/>
            </p:cNvSpPr>
            <p:nvPr userDrawn="1"/>
          </p:nvSpPr>
          <p:spPr bwMode="auto">
            <a:xfrm rot="16200000">
              <a:off x="-38318" y="886513"/>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9" name="Freeform 1692"/>
            <p:cNvSpPr>
              <a:spLocks/>
            </p:cNvSpPr>
            <p:nvPr userDrawn="1"/>
          </p:nvSpPr>
          <p:spPr bwMode="auto">
            <a:xfrm rot="16200000">
              <a:off x="-38318" y="608351"/>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0" name="Freeform 1693"/>
            <p:cNvSpPr>
              <a:spLocks/>
            </p:cNvSpPr>
            <p:nvPr userDrawn="1"/>
          </p:nvSpPr>
          <p:spPr bwMode="auto">
            <a:xfrm rot="16200000">
              <a:off x="-36898" y="1166094"/>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1" name="Freeform 1694"/>
            <p:cNvSpPr>
              <a:spLocks/>
            </p:cNvSpPr>
            <p:nvPr userDrawn="1"/>
          </p:nvSpPr>
          <p:spPr bwMode="auto">
            <a:xfrm rot="16200000">
              <a:off x="-36898" y="328770"/>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2" name="Freeform 1695"/>
            <p:cNvSpPr>
              <a:spLocks/>
            </p:cNvSpPr>
            <p:nvPr userDrawn="1"/>
          </p:nvSpPr>
          <p:spPr bwMode="auto">
            <a:xfrm rot="16200000">
              <a:off x="-36898" y="-227553"/>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3" name="Freeform 1697"/>
            <p:cNvSpPr>
              <a:spLocks/>
            </p:cNvSpPr>
            <p:nvPr userDrawn="1"/>
          </p:nvSpPr>
          <p:spPr bwMode="auto">
            <a:xfrm rot="16200000">
              <a:off x="-36898" y="50608"/>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4" name="Freeform 1834"/>
            <p:cNvSpPr>
              <a:spLocks/>
            </p:cNvSpPr>
            <p:nvPr userDrawn="1"/>
          </p:nvSpPr>
          <p:spPr bwMode="auto">
            <a:xfrm rot="16200000">
              <a:off x="447048" y="5904776"/>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5" name="Freeform 1836"/>
            <p:cNvSpPr>
              <a:spLocks/>
            </p:cNvSpPr>
            <p:nvPr userDrawn="1"/>
          </p:nvSpPr>
          <p:spPr bwMode="auto">
            <a:xfrm rot="16200000">
              <a:off x="447048" y="5626615"/>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6" name="Freeform 1837"/>
            <p:cNvSpPr>
              <a:spLocks/>
            </p:cNvSpPr>
            <p:nvPr userDrawn="1"/>
          </p:nvSpPr>
          <p:spPr bwMode="auto">
            <a:xfrm rot="16200000">
              <a:off x="445628" y="5068871"/>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7" name="Freeform 1838"/>
            <p:cNvSpPr>
              <a:spLocks/>
            </p:cNvSpPr>
            <p:nvPr userDrawn="1"/>
          </p:nvSpPr>
          <p:spPr bwMode="auto">
            <a:xfrm rot="16200000">
              <a:off x="447048" y="4789291"/>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8" name="Freeform 1839"/>
            <p:cNvSpPr>
              <a:spLocks/>
            </p:cNvSpPr>
            <p:nvPr userDrawn="1"/>
          </p:nvSpPr>
          <p:spPr bwMode="auto">
            <a:xfrm rot="16200000">
              <a:off x="445628" y="5347033"/>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9" name="Freeform 1840"/>
            <p:cNvSpPr>
              <a:spLocks/>
            </p:cNvSpPr>
            <p:nvPr userDrawn="1"/>
          </p:nvSpPr>
          <p:spPr bwMode="auto">
            <a:xfrm rot="16200000">
              <a:off x="447048" y="4511128"/>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0" name="Freeform 1841"/>
            <p:cNvSpPr>
              <a:spLocks/>
            </p:cNvSpPr>
            <p:nvPr userDrawn="1"/>
          </p:nvSpPr>
          <p:spPr bwMode="auto">
            <a:xfrm rot="16200000">
              <a:off x="445628" y="3953386"/>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1" name="Freeform 1842"/>
            <p:cNvSpPr>
              <a:spLocks/>
            </p:cNvSpPr>
            <p:nvPr userDrawn="1"/>
          </p:nvSpPr>
          <p:spPr bwMode="auto">
            <a:xfrm rot="16200000">
              <a:off x="447048" y="3673807"/>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2" name="Freeform 1843"/>
            <p:cNvSpPr>
              <a:spLocks/>
            </p:cNvSpPr>
            <p:nvPr userDrawn="1"/>
          </p:nvSpPr>
          <p:spPr bwMode="auto">
            <a:xfrm rot="16200000">
              <a:off x="445628" y="4231547"/>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3" name="Freeform 1844"/>
            <p:cNvSpPr>
              <a:spLocks/>
            </p:cNvSpPr>
            <p:nvPr userDrawn="1"/>
          </p:nvSpPr>
          <p:spPr bwMode="auto">
            <a:xfrm rot="16200000">
              <a:off x="447048" y="3395644"/>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4" name="Freeform 1845"/>
            <p:cNvSpPr>
              <a:spLocks/>
            </p:cNvSpPr>
            <p:nvPr userDrawn="1"/>
          </p:nvSpPr>
          <p:spPr bwMode="auto">
            <a:xfrm rot="16200000">
              <a:off x="445628" y="2837901"/>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5" name="Freeform 1846"/>
            <p:cNvSpPr>
              <a:spLocks/>
            </p:cNvSpPr>
            <p:nvPr userDrawn="1"/>
          </p:nvSpPr>
          <p:spPr bwMode="auto">
            <a:xfrm rot="16200000">
              <a:off x="447048" y="2558320"/>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6" name="Freeform 1847"/>
            <p:cNvSpPr>
              <a:spLocks/>
            </p:cNvSpPr>
            <p:nvPr userDrawn="1"/>
          </p:nvSpPr>
          <p:spPr bwMode="auto">
            <a:xfrm rot="16200000">
              <a:off x="445628" y="3116063"/>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7" name="Freeform 1848"/>
            <p:cNvSpPr>
              <a:spLocks/>
            </p:cNvSpPr>
            <p:nvPr userDrawn="1"/>
          </p:nvSpPr>
          <p:spPr bwMode="auto">
            <a:xfrm rot="16200000">
              <a:off x="447048" y="2280158"/>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8" name="Freeform 1849"/>
            <p:cNvSpPr>
              <a:spLocks/>
            </p:cNvSpPr>
            <p:nvPr userDrawn="1"/>
          </p:nvSpPr>
          <p:spPr bwMode="auto">
            <a:xfrm rot="16200000">
              <a:off x="445628" y="1722416"/>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9" name="Freeform 1850"/>
            <p:cNvSpPr>
              <a:spLocks/>
            </p:cNvSpPr>
            <p:nvPr userDrawn="1"/>
          </p:nvSpPr>
          <p:spPr bwMode="auto">
            <a:xfrm rot="16200000">
              <a:off x="447048" y="1442836"/>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0" name="Freeform 1851"/>
            <p:cNvSpPr>
              <a:spLocks/>
            </p:cNvSpPr>
            <p:nvPr userDrawn="1"/>
          </p:nvSpPr>
          <p:spPr bwMode="auto">
            <a:xfrm rot="16200000">
              <a:off x="445628" y="2000577"/>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1" name="Freeform 1852"/>
            <p:cNvSpPr>
              <a:spLocks/>
            </p:cNvSpPr>
            <p:nvPr userDrawn="1"/>
          </p:nvSpPr>
          <p:spPr bwMode="auto">
            <a:xfrm rot="16200000">
              <a:off x="447048" y="1164674"/>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2" name="Freeform 1853"/>
            <p:cNvSpPr>
              <a:spLocks/>
            </p:cNvSpPr>
            <p:nvPr userDrawn="1"/>
          </p:nvSpPr>
          <p:spPr bwMode="auto">
            <a:xfrm rot="16200000">
              <a:off x="445628" y="606932"/>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3" name="Freeform 1854"/>
            <p:cNvSpPr>
              <a:spLocks/>
            </p:cNvSpPr>
            <p:nvPr userDrawn="1"/>
          </p:nvSpPr>
          <p:spPr bwMode="auto">
            <a:xfrm rot="16200000">
              <a:off x="447048" y="327350"/>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4" name="Freeform 1855"/>
            <p:cNvSpPr>
              <a:spLocks/>
            </p:cNvSpPr>
            <p:nvPr userDrawn="1"/>
          </p:nvSpPr>
          <p:spPr bwMode="auto">
            <a:xfrm rot="16200000">
              <a:off x="445628" y="885093"/>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5" name="Freeform 1856"/>
            <p:cNvSpPr>
              <a:spLocks/>
            </p:cNvSpPr>
            <p:nvPr userDrawn="1"/>
          </p:nvSpPr>
          <p:spPr bwMode="auto">
            <a:xfrm rot="16200000">
              <a:off x="447048" y="49189"/>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6" name="Freeform 1859"/>
            <p:cNvSpPr>
              <a:spLocks/>
            </p:cNvSpPr>
            <p:nvPr userDrawn="1"/>
          </p:nvSpPr>
          <p:spPr bwMode="auto">
            <a:xfrm rot="16200000">
              <a:off x="447048" y="-228973"/>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207" name="Group 206"/>
          <p:cNvGrpSpPr/>
          <p:nvPr userDrawn="1"/>
        </p:nvGrpSpPr>
        <p:grpSpPr>
          <a:xfrm rot="16200000">
            <a:off x="-1466697" y="1484954"/>
            <a:ext cx="3900573" cy="967177"/>
            <a:chOff x="1135063" y="-1804988"/>
            <a:chExt cx="3886200" cy="963613"/>
          </a:xfrm>
        </p:grpSpPr>
        <p:sp>
          <p:nvSpPr>
            <p:cNvPr id="208" name="Freeform 7105"/>
            <p:cNvSpPr>
              <a:spLocks/>
            </p:cNvSpPr>
            <p:nvPr userDrawn="1"/>
          </p:nvSpPr>
          <p:spPr bwMode="auto">
            <a:xfrm>
              <a:off x="1135063" y="-1804988"/>
              <a:ext cx="3886200" cy="963613"/>
            </a:xfrm>
            <a:custGeom>
              <a:avLst/>
              <a:gdLst>
                <a:gd name="T0" fmla="*/ 2099 w 2448"/>
                <a:gd name="T1" fmla="*/ 607 h 607"/>
                <a:gd name="T2" fmla="*/ 0 w 2448"/>
                <a:gd name="T3" fmla="*/ 607 h 607"/>
                <a:gd name="T4" fmla="*/ 351 w 2448"/>
                <a:gd name="T5" fmla="*/ 0 h 607"/>
                <a:gd name="T6" fmla="*/ 2448 w 2448"/>
                <a:gd name="T7" fmla="*/ 0 h 607"/>
                <a:gd name="T8" fmla="*/ 2099 w 2448"/>
                <a:gd name="T9" fmla="*/ 607 h 607"/>
              </a:gdLst>
              <a:ahLst/>
              <a:cxnLst>
                <a:cxn ang="0">
                  <a:pos x="T0" y="T1"/>
                </a:cxn>
                <a:cxn ang="0">
                  <a:pos x="T2" y="T3"/>
                </a:cxn>
                <a:cxn ang="0">
                  <a:pos x="T4" y="T5"/>
                </a:cxn>
                <a:cxn ang="0">
                  <a:pos x="T6" y="T7"/>
                </a:cxn>
                <a:cxn ang="0">
                  <a:pos x="T8" y="T9"/>
                </a:cxn>
              </a:cxnLst>
              <a:rect l="0" t="0" r="r" b="b"/>
              <a:pathLst>
                <a:path w="2448" h="607">
                  <a:moveTo>
                    <a:pt x="2099" y="607"/>
                  </a:moveTo>
                  <a:lnTo>
                    <a:pt x="0" y="607"/>
                  </a:lnTo>
                  <a:lnTo>
                    <a:pt x="351" y="0"/>
                  </a:lnTo>
                  <a:lnTo>
                    <a:pt x="2448" y="0"/>
                  </a:lnTo>
                  <a:lnTo>
                    <a:pt x="2099" y="607"/>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9" name="Freeform 7106"/>
            <p:cNvSpPr>
              <a:spLocks/>
            </p:cNvSpPr>
            <p:nvPr userDrawn="1"/>
          </p:nvSpPr>
          <p:spPr bwMode="auto">
            <a:xfrm>
              <a:off x="1590676" y="-1400176"/>
              <a:ext cx="323850" cy="427038"/>
            </a:xfrm>
            <a:custGeom>
              <a:avLst/>
              <a:gdLst>
                <a:gd name="T0" fmla="*/ 75 w 86"/>
                <a:gd name="T1" fmla="*/ 100 h 113"/>
                <a:gd name="T2" fmla="*/ 43 w 86"/>
                <a:gd name="T3" fmla="*/ 113 h 113"/>
                <a:gd name="T4" fmla="*/ 12 w 86"/>
                <a:gd name="T5" fmla="*/ 100 h 113"/>
                <a:gd name="T6" fmla="*/ 0 w 86"/>
                <a:gd name="T7" fmla="*/ 56 h 113"/>
                <a:gd name="T8" fmla="*/ 12 w 86"/>
                <a:gd name="T9" fmla="*/ 12 h 113"/>
                <a:gd name="T10" fmla="*/ 43 w 86"/>
                <a:gd name="T11" fmla="*/ 0 h 113"/>
                <a:gd name="T12" fmla="*/ 86 w 86"/>
                <a:gd name="T13" fmla="*/ 37 h 113"/>
                <a:gd name="T14" fmla="*/ 59 w 86"/>
                <a:gd name="T15" fmla="*/ 37 h 113"/>
                <a:gd name="T16" fmla="*/ 43 w 86"/>
                <a:gd name="T17" fmla="*/ 24 h 113"/>
                <a:gd name="T18" fmla="*/ 32 w 86"/>
                <a:gd name="T19" fmla="*/ 29 h 113"/>
                <a:gd name="T20" fmla="*/ 28 w 86"/>
                <a:gd name="T21" fmla="*/ 56 h 113"/>
                <a:gd name="T22" fmla="*/ 32 w 86"/>
                <a:gd name="T23" fmla="*/ 84 h 113"/>
                <a:gd name="T24" fmla="*/ 43 w 86"/>
                <a:gd name="T25" fmla="*/ 89 h 113"/>
                <a:gd name="T26" fmla="*/ 55 w 86"/>
                <a:gd name="T27" fmla="*/ 84 h 113"/>
                <a:gd name="T28" fmla="*/ 59 w 86"/>
                <a:gd name="T29" fmla="*/ 72 h 113"/>
                <a:gd name="T30" fmla="*/ 59 w 86"/>
                <a:gd name="T31" fmla="*/ 71 h 113"/>
                <a:gd name="T32" fmla="*/ 43 w 86"/>
                <a:gd name="T33" fmla="*/ 71 h 113"/>
                <a:gd name="T34" fmla="*/ 43 w 86"/>
                <a:gd name="T35" fmla="*/ 48 h 113"/>
                <a:gd name="T36" fmla="*/ 86 w 86"/>
                <a:gd name="T37" fmla="*/ 48 h 113"/>
                <a:gd name="T38" fmla="*/ 86 w 86"/>
                <a:gd name="T39" fmla="*/ 63 h 113"/>
                <a:gd name="T40" fmla="*/ 75 w 86"/>
                <a:gd name="T41" fmla="*/ 10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3">
                  <a:moveTo>
                    <a:pt x="75" y="100"/>
                  </a:moveTo>
                  <a:cubicBezTo>
                    <a:pt x="66" y="110"/>
                    <a:pt x="55" y="113"/>
                    <a:pt x="43" y="113"/>
                  </a:cubicBezTo>
                  <a:cubicBezTo>
                    <a:pt x="30" y="113"/>
                    <a:pt x="20" y="109"/>
                    <a:pt x="12" y="100"/>
                  </a:cubicBezTo>
                  <a:cubicBezTo>
                    <a:pt x="0" y="89"/>
                    <a:pt x="0" y="73"/>
                    <a:pt x="0" y="56"/>
                  </a:cubicBezTo>
                  <a:cubicBezTo>
                    <a:pt x="0" y="40"/>
                    <a:pt x="0" y="24"/>
                    <a:pt x="12" y="12"/>
                  </a:cubicBezTo>
                  <a:cubicBezTo>
                    <a:pt x="20" y="4"/>
                    <a:pt x="29" y="0"/>
                    <a:pt x="43" y="0"/>
                  </a:cubicBezTo>
                  <a:cubicBezTo>
                    <a:pt x="71" y="0"/>
                    <a:pt x="84" y="18"/>
                    <a:pt x="86" y="37"/>
                  </a:cubicBezTo>
                  <a:cubicBezTo>
                    <a:pt x="59" y="37"/>
                    <a:pt x="59" y="37"/>
                    <a:pt x="59" y="37"/>
                  </a:cubicBezTo>
                  <a:cubicBezTo>
                    <a:pt x="56" y="28"/>
                    <a:pt x="52" y="24"/>
                    <a:pt x="43" y="24"/>
                  </a:cubicBezTo>
                  <a:cubicBezTo>
                    <a:pt x="38" y="24"/>
                    <a:pt x="34" y="26"/>
                    <a:pt x="32" y="29"/>
                  </a:cubicBezTo>
                  <a:cubicBezTo>
                    <a:pt x="29" y="32"/>
                    <a:pt x="28" y="36"/>
                    <a:pt x="28" y="56"/>
                  </a:cubicBezTo>
                  <a:cubicBezTo>
                    <a:pt x="28" y="77"/>
                    <a:pt x="29" y="81"/>
                    <a:pt x="32" y="84"/>
                  </a:cubicBezTo>
                  <a:cubicBezTo>
                    <a:pt x="34" y="87"/>
                    <a:pt x="38" y="89"/>
                    <a:pt x="43" y="89"/>
                  </a:cubicBezTo>
                  <a:cubicBezTo>
                    <a:pt x="48" y="89"/>
                    <a:pt x="52" y="87"/>
                    <a:pt x="55" y="84"/>
                  </a:cubicBezTo>
                  <a:cubicBezTo>
                    <a:pt x="58" y="81"/>
                    <a:pt x="59" y="77"/>
                    <a:pt x="59" y="72"/>
                  </a:cubicBezTo>
                  <a:cubicBezTo>
                    <a:pt x="59" y="71"/>
                    <a:pt x="59" y="71"/>
                    <a:pt x="59" y="71"/>
                  </a:cubicBezTo>
                  <a:cubicBezTo>
                    <a:pt x="43" y="71"/>
                    <a:pt x="43" y="71"/>
                    <a:pt x="43" y="71"/>
                  </a:cubicBezTo>
                  <a:cubicBezTo>
                    <a:pt x="43" y="48"/>
                    <a:pt x="43" y="48"/>
                    <a:pt x="43" y="48"/>
                  </a:cubicBezTo>
                  <a:cubicBezTo>
                    <a:pt x="86" y="48"/>
                    <a:pt x="86" y="48"/>
                    <a:pt x="86" y="48"/>
                  </a:cubicBezTo>
                  <a:cubicBezTo>
                    <a:pt x="86" y="63"/>
                    <a:pt x="86" y="63"/>
                    <a:pt x="86" y="63"/>
                  </a:cubicBezTo>
                  <a:cubicBezTo>
                    <a:pt x="86" y="81"/>
                    <a:pt x="84" y="92"/>
                    <a:pt x="75"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2" name="Freeform 7107"/>
            <p:cNvSpPr>
              <a:spLocks noEditPoints="1"/>
            </p:cNvSpPr>
            <p:nvPr userDrawn="1"/>
          </p:nvSpPr>
          <p:spPr bwMode="auto">
            <a:xfrm>
              <a:off x="1989138" y="-1397001"/>
              <a:ext cx="307975" cy="419100"/>
            </a:xfrm>
            <a:custGeom>
              <a:avLst/>
              <a:gdLst>
                <a:gd name="T0" fmla="*/ 44 w 82"/>
                <a:gd name="T1" fmla="*/ 71 h 111"/>
                <a:gd name="T2" fmla="*/ 27 w 82"/>
                <a:gd name="T3" fmla="*/ 71 h 111"/>
                <a:gd name="T4" fmla="*/ 27 w 82"/>
                <a:gd name="T5" fmla="*/ 111 h 111"/>
                <a:gd name="T6" fmla="*/ 0 w 82"/>
                <a:gd name="T7" fmla="*/ 111 h 111"/>
                <a:gd name="T8" fmla="*/ 0 w 82"/>
                <a:gd name="T9" fmla="*/ 0 h 111"/>
                <a:gd name="T10" fmla="*/ 44 w 82"/>
                <a:gd name="T11" fmla="*/ 0 h 111"/>
                <a:gd name="T12" fmla="*/ 82 w 82"/>
                <a:gd name="T13" fmla="*/ 35 h 111"/>
                <a:gd name="T14" fmla="*/ 44 w 82"/>
                <a:gd name="T15" fmla="*/ 71 h 111"/>
                <a:gd name="T16" fmla="*/ 43 w 82"/>
                <a:gd name="T17" fmla="*/ 24 h 111"/>
                <a:gd name="T18" fmla="*/ 27 w 82"/>
                <a:gd name="T19" fmla="*/ 24 h 111"/>
                <a:gd name="T20" fmla="*/ 27 w 82"/>
                <a:gd name="T21" fmla="*/ 47 h 111"/>
                <a:gd name="T22" fmla="*/ 43 w 82"/>
                <a:gd name="T23" fmla="*/ 47 h 111"/>
                <a:gd name="T24" fmla="*/ 55 w 82"/>
                <a:gd name="T25" fmla="*/ 35 h 111"/>
                <a:gd name="T26" fmla="*/ 43 w 82"/>
                <a:gd name="T27"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11">
                  <a:moveTo>
                    <a:pt x="44" y="71"/>
                  </a:moveTo>
                  <a:cubicBezTo>
                    <a:pt x="27" y="71"/>
                    <a:pt x="27" y="71"/>
                    <a:pt x="27" y="71"/>
                  </a:cubicBezTo>
                  <a:cubicBezTo>
                    <a:pt x="27" y="111"/>
                    <a:pt x="27" y="111"/>
                    <a:pt x="27" y="111"/>
                  </a:cubicBezTo>
                  <a:cubicBezTo>
                    <a:pt x="0" y="111"/>
                    <a:pt x="0" y="111"/>
                    <a:pt x="0" y="111"/>
                  </a:cubicBezTo>
                  <a:cubicBezTo>
                    <a:pt x="0" y="0"/>
                    <a:pt x="0" y="0"/>
                    <a:pt x="0" y="0"/>
                  </a:cubicBezTo>
                  <a:cubicBezTo>
                    <a:pt x="44" y="0"/>
                    <a:pt x="44" y="0"/>
                    <a:pt x="44" y="0"/>
                  </a:cubicBezTo>
                  <a:cubicBezTo>
                    <a:pt x="69" y="0"/>
                    <a:pt x="82" y="17"/>
                    <a:pt x="82" y="35"/>
                  </a:cubicBezTo>
                  <a:cubicBezTo>
                    <a:pt x="82" y="54"/>
                    <a:pt x="69" y="71"/>
                    <a:pt x="44" y="71"/>
                  </a:cubicBezTo>
                  <a:close/>
                  <a:moveTo>
                    <a:pt x="43" y="24"/>
                  </a:moveTo>
                  <a:cubicBezTo>
                    <a:pt x="27" y="24"/>
                    <a:pt x="27" y="24"/>
                    <a:pt x="27" y="24"/>
                  </a:cubicBezTo>
                  <a:cubicBezTo>
                    <a:pt x="27" y="47"/>
                    <a:pt x="27" y="47"/>
                    <a:pt x="27" y="47"/>
                  </a:cubicBezTo>
                  <a:cubicBezTo>
                    <a:pt x="43" y="47"/>
                    <a:pt x="43" y="47"/>
                    <a:pt x="43" y="47"/>
                  </a:cubicBezTo>
                  <a:cubicBezTo>
                    <a:pt x="50" y="47"/>
                    <a:pt x="55" y="41"/>
                    <a:pt x="55" y="35"/>
                  </a:cubicBezTo>
                  <a:cubicBezTo>
                    <a:pt x="55" y="30"/>
                    <a:pt x="50" y="24"/>
                    <a:pt x="4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3" name="Freeform 7108"/>
            <p:cNvSpPr>
              <a:spLocks/>
            </p:cNvSpPr>
            <p:nvPr userDrawn="1"/>
          </p:nvSpPr>
          <p:spPr bwMode="auto">
            <a:xfrm>
              <a:off x="2354263" y="-1397001"/>
              <a:ext cx="319088" cy="423863"/>
            </a:xfrm>
            <a:custGeom>
              <a:avLst/>
              <a:gdLst>
                <a:gd name="T0" fmla="*/ 42 w 85"/>
                <a:gd name="T1" fmla="*/ 112 h 112"/>
                <a:gd name="T2" fmla="*/ 0 w 85"/>
                <a:gd name="T3" fmla="*/ 72 h 112"/>
                <a:gd name="T4" fmla="*/ 0 w 85"/>
                <a:gd name="T5" fmla="*/ 0 h 112"/>
                <a:gd name="T6" fmla="*/ 28 w 85"/>
                <a:gd name="T7" fmla="*/ 0 h 112"/>
                <a:gd name="T8" fmla="*/ 28 w 85"/>
                <a:gd name="T9" fmla="*/ 71 h 112"/>
                <a:gd name="T10" fmla="*/ 42 w 85"/>
                <a:gd name="T11" fmla="*/ 88 h 112"/>
                <a:gd name="T12" fmla="*/ 57 w 85"/>
                <a:gd name="T13" fmla="*/ 71 h 112"/>
                <a:gd name="T14" fmla="*/ 57 w 85"/>
                <a:gd name="T15" fmla="*/ 0 h 112"/>
                <a:gd name="T16" fmla="*/ 85 w 85"/>
                <a:gd name="T17" fmla="*/ 0 h 112"/>
                <a:gd name="T18" fmla="*/ 85 w 85"/>
                <a:gd name="T19" fmla="*/ 72 h 112"/>
                <a:gd name="T20" fmla="*/ 42 w 85"/>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2">
                  <a:moveTo>
                    <a:pt x="42" y="112"/>
                  </a:moveTo>
                  <a:cubicBezTo>
                    <a:pt x="19" y="112"/>
                    <a:pt x="0" y="96"/>
                    <a:pt x="0" y="72"/>
                  </a:cubicBezTo>
                  <a:cubicBezTo>
                    <a:pt x="0" y="0"/>
                    <a:pt x="0" y="0"/>
                    <a:pt x="0" y="0"/>
                  </a:cubicBezTo>
                  <a:cubicBezTo>
                    <a:pt x="28" y="0"/>
                    <a:pt x="28" y="0"/>
                    <a:pt x="28" y="0"/>
                  </a:cubicBezTo>
                  <a:cubicBezTo>
                    <a:pt x="28" y="71"/>
                    <a:pt x="28" y="71"/>
                    <a:pt x="28" y="71"/>
                  </a:cubicBezTo>
                  <a:cubicBezTo>
                    <a:pt x="28" y="82"/>
                    <a:pt x="33" y="88"/>
                    <a:pt x="42" y="88"/>
                  </a:cubicBezTo>
                  <a:cubicBezTo>
                    <a:pt x="51" y="88"/>
                    <a:pt x="57" y="82"/>
                    <a:pt x="57" y="71"/>
                  </a:cubicBezTo>
                  <a:cubicBezTo>
                    <a:pt x="57" y="0"/>
                    <a:pt x="57" y="0"/>
                    <a:pt x="57" y="0"/>
                  </a:cubicBezTo>
                  <a:cubicBezTo>
                    <a:pt x="85" y="0"/>
                    <a:pt x="85" y="0"/>
                    <a:pt x="85" y="0"/>
                  </a:cubicBezTo>
                  <a:cubicBezTo>
                    <a:pt x="85" y="72"/>
                    <a:pt x="85" y="72"/>
                    <a:pt x="85" y="72"/>
                  </a:cubicBezTo>
                  <a:cubicBezTo>
                    <a:pt x="85" y="96"/>
                    <a:pt x="65" y="112"/>
                    <a:pt x="42"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4" name="Freeform 7109"/>
            <p:cNvSpPr>
              <a:spLocks/>
            </p:cNvSpPr>
            <p:nvPr userDrawn="1"/>
          </p:nvSpPr>
          <p:spPr bwMode="auto">
            <a:xfrm>
              <a:off x="2809876" y="-1397001"/>
              <a:ext cx="115888" cy="173038"/>
            </a:xfrm>
            <a:custGeom>
              <a:avLst/>
              <a:gdLst>
                <a:gd name="T0" fmla="*/ 42 w 73"/>
                <a:gd name="T1" fmla="*/ 10 h 109"/>
                <a:gd name="T2" fmla="*/ 42 w 73"/>
                <a:gd name="T3" fmla="*/ 109 h 109"/>
                <a:gd name="T4" fmla="*/ 30 w 73"/>
                <a:gd name="T5" fmla="*/ 109 h 109"/>
                <a:gd name="T6" fmla="*/ 30 w 73"/>
                <a:gd name="T7" fmla="*/ 10 h 109"/>
                <a:gd name="T8" fmla="*/ 0 w 73"/>
                <a:gd name="T9" fmla="*/ 10 h 109"/>
                <a:gd name="T10" fmla="*/ 0 w 73"/>
                <a:gd name="T11" fmla="*/ 0 h 109"/>
                <a:gd name="T12" fmla="*/ 73 w 73"/>
                <a:gd name="T13" fmla="*/ 0 h 109"/>
                <a:gd name="T14" fmla="*/ 73 w 73"/>
                <a:gd name="T15" fmla="*/ 10 h 109"/>
                <a:gd name="T16" fmla="*/ 42 w 73"/>
                <a:gd name="T17" fmla="*/ 1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9">
                  <a:moveTo>
                    <a:pt x="42" y="10"/>
                  </a:moveTo>
                  <a:lnTo>
                    <a:pt x="42" y="109"/>
                  </a:lnTo>
                  <a:lnTo>
                    <a:pt x="30" y="109"/>
                  </a:lnTo>
                  <a:lnTo>
                    <a:pt x="30" y="10"/>
                  </a:lnTo>
                  <a:lnTo>
                    <a:pt x="0" y="10"/>
                  </a:lnTo>
                  <a:lnTo>
                    <a:pt x="0" y="0"/>
                  </a:lnTo>
                  <a:lnTo>
                    <a:pt x="73" y="0"/>
                  </a:lnTo>
                  <a:lnTo>
                    <a:pt x="73" y="1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5" name="Freeform 7110"/>
            <p:cNvSpPr>
              <a:spLocks/>
            </p:cNvSpPr>
            <p:nvPr userDrawn="1"/>
          </p:nvSpPr>
          <p:spPr bwMode="auto">
            <a:xfrm>
              <a:off x="2963863" y="-1397001"/>
              <a:ext cx="107950" cy="173038"/>
            </a:xfrm>
            <a:custGeom>
              <a:avLst/>
              <a:gdLst>
                <a:gd name="T0" fmla="*/ 0 w 68"/>
                <a:gd name="T1" fmla="*/ 109 h 109"/>
                <a:gd name="T2" fmla="*/ 0 w 68"/>
                <a:gd name="T3" fmla="*/ 0 h 109"/>
                <a:gd name="T4" fmla="*/ 68 w 68"/>
                <a:gd name="T5" fmla="*/ 0 h 109"/>
                <a:gd name="T6" fmla="*/ 68 w 68"/>
                <a:gd name="T7" fmla="*/ 10 h 109"/>
                <a:gd name="T8" fmla="*/ 12 w 68"/>
                <a:gd name="T9" fmla="*/ 10 h 109"/>
                <a:gd name="T10" fmla="*/ 12 w 68"/>
                <a:gd name="T11" fmla="*/ 48 h 109"/>
                <a:gd name="T12" fmla="*/ 61 w 68"/>
                <a:gd name="T13" fmla="*/ 48 h 109"/>
                <a:gd name="T14" fmla="*/ 61 w 68"/>
                <a:gd name="T15" fmla="*/ 59 h 109"/>
                <a:gd name="T16" fmla="*/ 12 w 68"/>
                <a:gd name="T17" fmla="*/ 59 h 109"/>
                <a:gd name="T18" fmla="*/ 12 w 68"/>
                <a:gd name="T19" fmla="*/ 98 h 109"/>
                <a:gd name="T20" fmla="*/ 68 w 68"/>
                <a:gd name="T21" fmla="*/ 98 h 109"/>
                <a:gd name="T22" fmla="*/ 68 w 68"/>
                <a:gd name="T23" fmla="*/ 109 h 109"/>
                <a:gd name="T24" fmla="*/ 0 w 68"/>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9">
                  <a:moveTo>
                    <a:pt x="0" y="109"/>
                  </a:moveTo>
                  <a:lnTo>
                    <a:pt x="0" y="0"/>
                  </a:lnTo>
                  <a:lnTo>
                    <a:pt x="68" y="0"/>
                  </a:lnTo>
                  <a:lnTo>
                    <a:pt x="68" y="10"/>
                  </a:lnTo>
                  <a:lnTo>
                    <a:pt x="12" y="10"/>
                  </a:lnTo>
                  <a:lnTo>
                    <a:pt x="12" y="48"/>
                  </a:lnTo>
                  <a:lnTo>
                    <a:pt x="61" y="48"/>
                  </a:lnTo>
                  <a:lnTo>
                    <a:pt x="61" y="59"/>
                  </a:lnTo>
                  <a:lnTo>
                    <a:pt x="12" y="59"/>
                  </a:lnTo>
                  <a:lnTo>
                    <a:pt x="12" y="98"/>
                  </a:lnTo>
                  <a:lnTo>
                    <a:pt x="68" y="98"/>
                  </a:lnTo>
                  <a:lnTo>
                    <a:pt x="68"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6" name="Freeform 7111"/>
            <p:cNvSpPr>
              <a:spLocks/>
            </p:cNvSpPr>
            <p:nvPr userDrawn="1"/>
          </p:nvSpPr>
          <p:spPr bwMode="auto">
            <a:xfrm>
              <a:off x="3101976" y="-1400176"/>
              <a:ext cx="125413" cy="176213"/>
            </a:xfrm>
            <a:custGeom>
              <a:avLst/>
              <a:gdLst>
                <a:gd name="T0" fmla="*/ 17 w 33"/>
                <a:gd name="T1" fmla="*/ 47 h 47"/>
                <a:gd name="T2" fmla="*/ 5 w 33"/>
                <a:gd name="T3" fmla="*/ 42 h 47"/>
                <a:gd name="T4" fmla="*/ 0 w 33"/>
                <a:gd name="T5" fmla="*/ 24 h 47"/>
                <a:gd name="T6" fmla="*/ 5 w 33"/>
                <a:gd name="T7" fmla="*/ 5 h 47"/>
                <a:gd name="T8" fmla="*/ 17 w 33"/>
                <a:gd name="T9" fmla="*/ 0 h 47"/>
                <a:gd name="T10" fmla="*/ 33 w 33"/>
                <a:gd name="T11" fmla="*/ 14 h 47"/>
                <a:gd name="T12" fmla="*/ 28 w 33"/>
                <a:gd name="T13" fmla="*/ 14 h 47"/>
                <a:gd name="T14" fmla="*/ 17 w 33"/>
                <a:gd name="T15" fmla="*/ 5 h 47"/>
                <a:gd name="T16" fmla="*/ 9 w 33"/>
                <a:gd name="T17" fmla="*/ 8 h 47"/>
                <a:gd name="T18" fmla="*/ 5 w 33"/>
                <a:gd name="T19" fmla="*/ 24 h 47"/>
                <a:gd name="T20" fmla="*/ 9 w 33"/>
                <a:gd name="T21" fmla="*/ 40 h 47"/>
                <a:gd name="T22" fmla="*/ 17 w 33"/>
                <a:gd name="T23" fmla="*/ 43 h 47"/>
                <a:gd name="T24" fmla="*/ 28 w 33"/>
                <a:gd name="T25" fmla="*/ 33 h 47"/>
                <a:gd name="T26" fmla="*/ 33 w 33"/>
                <a:gd name="T27" fmla="*/ 33 h 47"/>
                <a:gd name="T28" fmla="*/ 17 w 33"/>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7">
                  <a:moveTo>
                    <a:pt x="17" y="47"/>
                  </a:moveTo>
                  <a:cubicBezTo>
                    <a:pt x="12" y="47"/>
                    <a:pt x="8" y="46"/>
                    <a:pt x="5" y="42"/>
                  </a:cubicBezTo>
                  <a:cubicBezTo>
                    <a:pt x="0" y="38"/>
                    <a:pt x="0" y="34"/>
                    <a:pt x="0" y="24"/>
                  </a:cubicBezTo>
                  <a:cubicBezTo>
                    <a:pt x="0" y="14"/>
                    <a:pt x="0" y="9"/>
                    <a:pt x="5" y="5"/>
                  </a:cubicBezTo>
                  <a:cubicBezTo>
                    <a:pt x="8" y="2"/>
                    <a:pt x="12" y="0"/>
                    <a:pt x="17" y="0"/>
                  </a:cubicBezTo>
                  <a:cubicBezTo>
                    <a:pt x="25" y="0"/>
                    <a:pt x="31" y="5"/>
                    <a:pt x="33" y="14"/>
                  </a:cubicBezTo>
                  <a:cubicBezTo>
                    <a:pt x="28" y="14"/>
                    <a:pt x="28" y="14"/>
                    <a:pt x="28" y="14"/>
                  </a:cubicBezTo>
                  <a:cubicBezTo>
                    <a:pt x="26" y="8"/>
                    <a:pt x="22" y="5"/>
                    <a:pt x="17" y="5"/>
                  </a:cubicBezTo>
                  <a:cubicBezTo>
                    <a:pt x="14" y="5"/>
                    <a:pt x="11" y="6"/>
                    <a:pt x="9" y="8"/>
                  </a:cubicBezTo>
                  <a:cubicBezTo>
                    <a:pt x="6" y="11"/>
                    <a:pt x="5" y="14"/>
                    <a:pt x="5" y="24"/>
                  </a:cubicBezTo>
                  <a:cubicBezTo>
                    <a:pt x="5" y="33"/>
                    <a:pt x="6" y="37"/>
                    <a:pt x="9" y="40"/>
                  </a:cubicBezTo>
                  <a:cubicBezTo>
                    <a:pt x="11" y="42"/>
                    <a:pt x="14" y="43"/>
                    <a:pt x="17" y="43"/>
                  </a:cubicBezTo>
                  <a:cubicBezTo>
                    <a:pt x="22" y="43"/>
                    <a:pt x="26" y="39"/>
                    <a:pt x="28" y="33"/>
                  </a:cubicBezTo>
                  <a:cubicBezTo>
                    <a:pt x="33" y="33"/>
                    <a:pt x="33" y="33"/>
                    <a:pt x="33" y="33"/>
                  </a:cubicBezTo>
                  <a:cubicBezTo>
                    <a:pt x="31" y="42"/>
                    <a:pt x="25" y="47"/>
                    <a:pt x="1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7" name="Freeform 7112"/>
            <p:cNvSpPr>
              <a:spLocks/>
            </p:cNvSpPr>
            <p:nvPr userDrawn="1"/>
          </p:nvSpPr>
          <p:spPr bwMode="auto">
            <a:xfrm>
              <a:off x="3268663" y="-1397001"/>
              <a:ext cx="119063" cy="173038"/>
            </a:xfrm>
            <a:custGeom>
              <a:avLst/>
              <a:gdLst>
                <a:gd name="T0" fmla="*/ 64 w 75"/>
                <a:gd name="T1" fmla="*/ 109 h 109"/>
                <a:gd name="T2" fmla="*/ 64 w 75"/>
                <a:gd name="T3" fmla="*/ 59 h 109"/>
                <a:gd name="T4" fmla="*/ 11 w 75"/>
                <a:gd name="T5" fmla="*/ 59 h 109"/>
                <a:gd name="T6" fmla="*/ 11 w 75"/>
                <a:gd name="T7" fmla="*/ 109 h 109"/>
                <a:gd name="T8" fmla="*/ 0 w 75"/>
                <a:gd name="T9" fmla="*/ 109 h 109"/>
                <a:gd name="T10" fmla="*/ 0 w 75"/>
                <a:gd name="T11" fmla="*/ 0 h 109"/>
                <a:gd name="T12" fmla="*/ 11 w 75"/>
                <a:gd name="T13" fmla="*/ 0 h 109"/>
                <a:gd name="T14" fmla="*/ 11 w 75"/>
                <a:gd name="T15" fmla="*/ 48 h 109"/>
                <a:gd name="T16" fmla="*/ 64 w 75"/>
                <a:gd name="T17" fmla="*/ 48 h 109"/>
                <a:gd name="T18" fmla="*/ 64 w 75"/>
                <a:gd name="T19" fmla="*/ 0 h 109"/>
                <a:gd name="T20" fmla="*/ 75 w 75"/>
                <a:gd name="T21" fmla="*/ 0 h 109"/>
                <a:gd name="T22" fmla="*/ 75 w 75"/>
                <a:gd name="T23" fmla="*/ 109 h 109"/>
                <a:gd name="T24" fmla="*/ 64 w 75"/>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09">
                  <a:moveTo>
                    <a:pt x="64" y="109"/>
                  </a:moveTo>
                  <a:lnTo>
                    <a:pt x="64" y="59"/>
                  </a:lnTo>
                  <a:lnTo>
                    <a:pt x="11" y="59"/>
                  </a:lnTo>
                  <a:lnTo>
                    <a:pt x="11" y="109"/>
                  </a:lnTo>
                  <a:lnTo>
                    <a:pt x="0" y="109"/>
                  </a:lnTo>
                  <a:lnTo>
                    <a:pt x="0" y="0"/>
                  </a:lnTo>
                  <a:lnTo>
                    <a:pt x="11" y="0"/>
                  </a:lnTo>
                  <a:lnTo>
                    <a:pt x="11" y="48"/>
                  </a:lnTo>
                  <a:lnTo>
                    <a:pt x="64" y="48"/>
                  </a:lnTo>
                  <a:lnTo>
                    <a:pt x="64" y="0"/>
                  </a:lnTo>
                  <a:lnTo>
                    <a:pt x="75" y="0"/>
                  </a:lnTo>
                  <a:lnTo>
                    <a:pt x="75" y="109"/>
                  </a:lnTo>
                  <a:lnTo>
                    <a:pt x="64"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8" name="Freeform 7113"/>
            <p:cNvSpPr>
              <a:spLocks/>
            </p:cNvSpPr>
            <p:nvPr userDrawn="1"/>
          </p:nvSpPr>
          <p:spPr bwMode="auto">
            <a:xfrm>
              <a:off x="3436938" y="-1397001"/>
              <a:ext cx="128588" cy="173038"/>
            </a:xfrm>
            <a:custGeom>
              <a:avLst/>
              <a:gdLst>
                <a:gd name="T0" fmla="*/ 71 w 81"/>
                <a:gd name="T1" fmla="*/ 109 h 109"/>
                <a:gd name="T2" fmla="*/ 12 w 81"/>
                <a:gd name="T3" fmla="*/ 21 h 109"/>
                <a:gd name="T4" fmla="*/ 12 w 81"/>
                <a:gd name="T5" fmla="*/ 109 h 109"/>
                <a:gd name="T6" fmla="*/ 0 w 81"/>
                <a:gd name="T7" fmla="*/ 109 h 109"/>
                <a:gd name="T8" fmla="*/ 0 w 81"/>
                <a:gd name="T9" fmla="*/ 0 h 109"/>
                <a:gd name="T10" fmla="*/ 12 w 81"/>
                <a:gd name="T11" fmla="*/ 0 h 109"/>
                <a:gd name="T12" fmla="*/ 69 w 81"/>
                <a:gd name="T13" fmla="*/ 88 h 109"/>
                <a:gd name="T14" fmla="*/ 69 w 81"/>
                <a:gd name="T15" fmla="*/ 0 h 109"/>
                <a:gd name="T16" fmla="*/ 81 w 81"/>
                <a:gd name="T17" fmla="*/ 0 h 109"/>
                <a:gd name="T18" fmla="*/ 81 w 81"/>
                <a:gd name="T19" fmla="*/ 109 h 109"/>
                <a:gd name="T20" fmla="*/ 71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71" y="109"/>
                  </a:moveTo>
                  <a:lnTo>
                    <a:pt x="12" y="21"/>
                  </a:lnTo>
                  <a:lnTo>
                    <a:pt x="12" y="109"/>
                  </a:lnTo>
                  <a:lnTo>
                    <a:pt x="0" y="109"/>
                  </a:lnTo>
                  <a:lnTo>
                    <a:pt x="0" y="0"/>
                  </a:lnTo>
                  <a:lnTo>
                    <a:pt x="12" y="0"/>
                  </a:lnTo>
                  <a:lnTo>
                    <a:pt x="69" y="88"/>
                  </a:lnTo>
                  <a:lnTo>
                    <a:pt x="69" y="0"/>
                  </a:lnTo>
                  <a:lnTo>
                    <a:pt x="81" y="0"/>
                  </a:lnTo>
                  <a:lnTo>
                    <a:pt x="81" y="109"/>
                  </a:lnTo>
                  <a:lnTo>
                    <a:pt x="7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9" name="Freeform 7114"/>
            <p:cNvSpPr>
              <a:spLocks noEditPoints="1"/>
            </p:cNvSpPr>
            <p:nvPr userDrawn="1"/>
          </p:nvSpPr>
          <p:spPr bwMode="auto">
            <a:xfrm>
              <a:off x="3609976" y="-1400176"/>
              <a:ext cx="123825" cy="176213"/>
            </a:xfrm>
            <a:custGeom>
              <a:avLst/>
              <a:gdLst>
                <a:gd name="T0" fmla="*/ 28 w 33"/>
                <a:gd name="T1" fmla="*/ 42 h 47"/>
                <a:gd name="T2" fmla="*/ 16 w 33"/>
                <a:gd name="T3" fmla="*/ 47 h 47"/>
                <a:gd name="T4" fmla="*/ 5 w 33"/>
                <a:gd name="T5" fmla="*/ 42 h 47"/>
                <a:gd name="T6" fmla="*/ 0 w 33"/>
                <a:gd name="T7" fmla="*/ 24 h 47"/>
                <a:gd name="T8" fmla="*/ 5 w 33"/>
                <a:gd name="T9" fmla="*/ 5 h 47"/>
                <a:gd name="T10" fmla="*/ 16 w 33"/>
                <a:gd name="T11" fmla="*/ 0 h 47"/>
                <a:gd name="T12" fmla="*/ 28 w 33"/>
                <a:gd name="T13" fmla="*/ 5 h 47"/>
                <a:gd name="T14" fmla="*/ 33 w 33"/>
                <a:gd name="T15" fmla="*/ 24 h 47"/>
                <a:gd name="T16" fmla="*/ 28 w 33"/>
                <a:gd name="T17" fmla="*/ 42 h 47"/>
                <a:gd name="T18" fmla="*/ 24 w 33"/>
                <a:gd name="T19" fmla="*/ 8 h 47"/>
                <a:gd name="T20" fmla="*/ 16 w 33"/>
                <a:gd name="T21" fmla="*/ 5 h 47"/>
                <a:gd name="T22" fmla="*/ 8 w 33"/>
                <a:gd name="T23" fmla="*/ 8 h 47"/>
                <a:gd name="T24" fmla="*/ 5 w 33"/>
                <a:gd name="T25" fmla="*/ 24 h 47"/>
                <a:gd name="T26" fmla="*/ 8 w 33"/>
                <a:gd name="T27" fmla="*/ 40 h 47"/>
                <a:gd name="T28" fmla="*/ 16 w 33"/>
                <a:gd name="T29" fmla="*/ 43 h 47"/>
                <a:gd name="T30" fmla="*/ 24 w 33"/>
                <a:gd name="T31" fmla="*/ 40 h 47"/>
                <a:gd name="T32" fmla="*/ 28 w 33"/>
                <a:gd name="T33" fmla="*/ 24 h 47"/>
                <a:gd name="T34" fmla="*/ 24 w 33"/>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7">
                  <a:moveTo>
                    <a:pt x="28" y="42"/>
                  </a:moveTo>
                  <a:cubicBezTo>
                    <a:pt x="25" y="46"/>
                    <a:pt x="21" y="47"/>
                    <a:pt x="16" y="47"/>
                  </a:cubicBezTo>
                  <a:cubicBezTo>
                    <a:pt x="12" y="47"/>
                    <a:pt x="8" y="46"/>
                    <a:pt x="5" y="42"/>
                  </a:cubicBezTo>
                  <a:cubicBezTo>
                    <a:pt x="0" y="38"/>
                    <a:pt x="0" y="34"/>
                    <a:pt x="0" y="24"/>
                  </a:cubicBezTo>
                  <a:cubicBezTo>
                    <a:pt x="0" y="14"/>
                    <a:pt x="0" y="9"/>
                    <a:pt x="5" y="5"/>
                  </a:cubicBezTo>
                  <a:cubicBezTo>
                    <a:pt x="8" y="2"/>
                    <a:pt x="12" y="0"/>
                    <a:pt x="16" y="0"/>
                  </a:cubicBezTo>
                  <a:cubicBezTo>
                    <a:pt x="21" y="0"/>
                    <a:pt x="25" y="2"/>
                    <a:pt x="28" y="5"/>
                  </a:cubicBezTo>
                  <a:cubicBezTo>
                    <a:pt x="33" y="9"/>
                    <a:pt x="33" y="14"/>
                    <a:pt x="33" y="24"/>
                  </a:cubicBezTo>
                  <a:cubicBezTo>
                    <a:pt x="33" y="34"/>
                    <a:pt x="33" y="38"/>
                    <a:pt x="28" y="42"/>
                  </a:cubicBezTo>
                  <a:close/>
                  <a:moveTo>
                    <a:pt x="24" y="8"/>
                  </a:moveTo>
                  <a:cubicBezTo>
                    <a:pt x="22" y="6"/>
                    <a:pt x="20" y="5"/>
                    <a:pt x="16" y="5"/>
                  </a:cubicBezTo>
                  <a:cubicBezTo>
                    <a:pt x="13" y="5"/>
                    <a:pt x="10" y="6"/>
                    <a:pt x="8" y="8"/>
                  </a:cubicBezTo>
                  <a:cubicBezTo>
                    <a:pt x="6" y="11"/>
                    <a:pt x="5" y="14"/>
                    <a:pt x="5" y="24"/>
                  </a:cubicBezTo>
                  <a:cubicBezTo>
                    <a:pt x="5" y="33"/>
                    <a:pt x="6" y="37"/>
                    <a:pt x="8" y="40"/>
                  </a:cubicBezTo>
                  <a:cubicBezTo>
                    <a:pt x="10" y="42"/>
                    <a:pt x="13" y="43"/>
                    <a:pt x="16" y="43"/>
                  </a:cubicBezTo>
                  <a:cubicBezTo>
                    <a:pt x="20"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0" name="Freeform 7115"/>
            <p:cNvSpPr>
              <a:spLocks/>
            </p:cNvSpPr>
            <p:nvPr userDrawn="1"/>
          </p:nvSpPr>
          <p:spPr bwMode="auto">
            <a:xfrm>
              <a:off x="3779838" y="-1397001"/>
              <a:ext cx="104775" cy="173038"/>
            </a:xfrm>
            <a:custGeom>
              <a:avLst/>
              <a:gdLst>
                <a:gd name="T0" fmla="*/ 0 w 66"/>
                <a:gd name="T1" fmla="*/ 109 h 109"/>
                <a:gd name="T2" fmla="*/ 0 w 66"/>
                <a:gd name="T3" fmla="*/ 0 h 109"/>
                <a:gd name="T4" fmla="*/ 12 w 66"/>
                <a:gd name="T5" fmla="*/ 0 h 109"/>
                <a:gd name="T6" fmla="*/ 12 w 66"/>
                <a:gd name="T7" fmla="*/ 98 h 109"/>
                <a:gd name="T8" fmla="*/ 66 w 66"/>
                <a:gd name="T9" fmla="*/ 98 h 109"/>
                <a:gd name="T10" fmla="*/ 66 w 66"/>
                <a:gd name="T11" fmla="*/ 109 h 109"/>
                <a:gd name="T12" fmla="*/ 0 w 66"/>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66" h="109">
                  <a:moveTo>
                    <a:pt x="0" y="109"/>
                  </a:moveTo>
                  <a:lnTo>
                    <a:pt x="0" y="0"/>
                  </a:lnTo>
                  <a:lnTo>
                    <a:pt x="12" y="0"/>
                  </a:lnTo>
                  <a:lnTo>
                    <a:pt x="12" y="98"/>
                  </a:lnTo>
                  <a:lnTo>
                    <a:pt x="66" y="98"/>
                  </a:lnTo>
                  <a:lnTo>
                    <a:pt x="66"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1" name="Freeform 7116"/>
            <p:cNvSpPr>
              <a:spLocks noEditPoints="1"/>
            </p:cNvSpPr>
            <p:nvPr userDrawn="1"/>
          </p:nvSpPr>
          <p:spPr bwMode="auto">
            <a:xfrm>
              <a:off x="3914776"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7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4" y="46"/>
                    <a:pt x="20" y="47"/>
                    <a:pt x="16" y="47"/>
                  </a:cubicBezTo>
                  <a:cubicBezTo>
                    <a:pt x="11" y="47"/>
                    <a:pt x="7" y="46"/>
                    <a:pt x="4" y="42"/>
                  </a:cubicBezTo>
                  <a:cubicBezTo>
                    <a:pt x="0" y="38"/>
                    <a:pt x="0" y="34"/>
                    <a:pt x="0" y="24"/>
                  </a:cubicBezTo>
                  <a:cubicBezTo>
                    <a:pt x="0" y="14"/>
                    <a:pt x="0" y="9"/>
                    <a:pt x="4" y="5"/>
                  </a:cubicBezTo>
                  <a:cubicBezTo>
                    <a:pt x="7" y="2"/>
                    <a:pt x="11" y="0"/>
                    <a:pt x="16" y="0"/>
                  </a:cubicBezTo>
                  <a:cubicBezTo>
                    <a:pt x="20" y="0"/>
                    <a:pt x="24"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7" y="33"/>
                    <a:pt x="27" y="24"/>
                  </a:cubicBezTo>
                  <a:cubicBezTo>
                    <a:pt x="27"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2" name="Freeform 7117"/>
            <p:cNvSpPr>
              <a:spLocks/>
            </p:cNvSpPr>
            <p:nvPr userDrawn="1"/>
          </p:nvSpPr>
          <p:spPr bwMode="auto">
            <a:xfrm>
              <a:off x="4076701"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32 w 32"/>
                <a:gd name="T13" fmla="*/ 14 h 47"/>
                <a:gd name="T14" fmla="*/ 27 w 32"/>
                <a:gd name="T15" fmla="*/ 14 h 47"/>
                <a:gd name="T16" fmla="*/ 16 w 32"/>
                <a:gd name="T17" fmla="*/ 5 h 47"/>
                <a:gd name="T18" fmla="*/ 8 w 32"/>
                <a:gd name="T19" fmla="*/ 8 h 47"/>
                <a:gd name="T20" fmla="*/ 5 w 32"/>
                <a:gd name="T21" fmla="*/ 24 h 47"/>
                <a:gd name="T22" fmla="*/ 8 w 32"/>
                <a:gd name="T23" fmla="*/ 40 h 47"/>
                <a:gd name="T24" fmla="*/ 16 w 32"/>
                <a:gd name="T25" fmla="*/ 43 h 47"/>
                <a:gd name="T26" fmla="*/ 25 w 32"/>
                <a:gd name="T27" fmla="*/ 39 h 47"/>
                <a:gd name="T28" fmla="*/ 27 w 32"/>
                <a:gd name="T29" fmla="*/ 30 h 47"/>
                <a:gd name="T30" fmla="*/ 27 w 32"/>
                <a:gd name="T31" fmla="*/ 27 h 47"/>
                <a:gd name="T32" fmla="*/ 16 w 32"/>
                <a:gd name="T33" fmla="*/ 27 h 47"/>
                <a:gd name="T34" fmla="*/ 16 w 32"/>
                <a:gd name="T35" fmla="*/ 23 h 47"/>
                <a:gd name="T36" fmla="*/ 32 w 32"/>
                <a:gd name="T37" fmla="*/ 23 h 47"/>
                <a:gd name="T38" fmla="*/ 32 w 32"/>
                <a:gd name="T39" fmla="*/ 30 h 47"/>
                <a:gd name="T40" fmla="*/ 28 w 32"/>
                <a:gd name="T41"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7">
                  <a:moveTo>
                    <a:pt x="28" y="42"/>
                  </a:moveTo>
                  <a:cubicBezTo>
                    <a:pt x="25" y="45"/>
                    <a:pt x="21" y="47"/>
                    <a:pt x="16" y="47"/>
                  </a:cubicBezTo>
                  <a:cubicBezTo>
                    <a:pt x="11" y="47"/>
                    <a:pt x="7" y="46"/>
                    <a:pt x="4" y="42"/>
                  </a:cubicBezTo>
                  <a:cubicBezTo>
                    <a:pt x="0" y="38"/>
                    <a:pt x="0" y="34"/>
                    <a:pt x="0" y="24"/>
                  </a:cubicBezTo>
                  <a:cubicBezTo>
                    <a:pt x="0" y="14"/>
                    <a:pt x="0" y="9"/>
                    <a:pt x="4" y="5"/>
                  </a:cubicBezTo>
                  <a:cubicBezTo>
                    <a:pt x="7" y="2"/>
                    <a:pt x="11" y="0"/>
                    <a:pt x="16" y="0"/>
                  </a:cubicBezTo>
                  <a:cubicBezTo>
                    <a:pt x="25" y="0"/>
                    <a:pt x="31" y="6"/>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1"/>
                    <a:pt x="25" y="39"/>
                  </a:cubicBezTo>
                  <a:cubicBezTo>
                    <a:pt x="26" y="37"/>
                    <a:pt x="27" y="34"/>
                    <a:pt x="27" y="30"/>
                  </a:cubicBezTo>
                  <a:cubicBezTo>
                    <a:pt x="27" y="27"/>
                    <a:pt x="27" y="27"/>
                    <a:pt x="27" y="27"/>
                  </a:cubicBezTo>
                  <a:cubicBezTo>
                    <a:pt x="16" y="27"/>
                    <a:pt x="16" y="27"/>
                    <a:pt x="16" y="27"/>
                  </a:cubicBezTo>
                  <a:cubicBezTo>
                    <a:pt x="16" y="23"/>
                    <a:pt x="16" y="23"/>
                    <a:pt x="16" y="23"/>
                  </a:cubicBezTo>
                  <a:cubicBezTo>
                    <a:pt x="32" y="23"/>
                    <a:pt x="32" y="23"/>
                    <a:pt x="32" y="23"/>
                  </a:cubicBezTo>
                  <a:cubicBezTo>
                    <a:pt x="32" y="30"/>
                    <a:pt x="32" y="30"/>
                    <a:pt x="32" y="30"/>
                  </a:cubicBezTo>
                  <a:cubicBezTo>
                    <a:pt x="32" y="35"/>
                    <a:pt x="31" y="39"/>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3" name="Freeform 7118"/>
            <p:cNvSpPr>
              <a:spLocks/>
            </p:cNvSpPr>
            <p:nvPr userDrawn="1"/>
          </p:nvSpPr>
          <p:spPr bwMode="auto">
            <a:xfrm>
              <a:off x="4219576" y="-1397001"/>
              <a:ext cx="120650" cy="173038"/>
            </a:xfrm>
            <a:custGeom>
              <a:avLst/>
              <a:gdLst>
                <a:gd name="T0" fmla="*/ 45 w 76"/>
                <a:gd name="T1" fmla="*/ 64 h 109"/>
                <a:gd name="T2" fmla="*/ 45 w 76"/>
                <a:gd name="T3" fmla="*/ 109 h 109"/>
                <a:gd name="T4" fmla="*/ 33 w 76"/>
                <a:gd name="T5" fmla="*/ 109 h 109"/>
                <a:gd name="T6" fmla="*/ 33 w 76"/>
                <a:gd name="T7" fmla="*/ 64 h 109"/>
                <a:gd name="T8" fmla="*/ 0 w 76"/>
                <a:gd name="T9" fmla="*/ 0 h 109"/>
                <a:gd name="T10" fmla="*/ 12 w 76"/>
                <a:gd name="T11" fmla="*/ 0 h 109"/>
                <a:gd name="T12" fmla="*/ 38 w 76"/>
                <a:gd name="T13" fmla="*/ 52 h 109"/>
                <a:gd name="T14" fmla="*/ 64 w 76"/>
                <a:gd name="T15" fmla="*/ 0 h 109"/>
                <a:gd name="T16" fmla="*/ 76 w 76"/>
                <a:gd name="T17" fmla="*/ 0 h 109"/>
                <a:gd name="T18" fmla="*/ 45 w 76"/>
                <a:gd name="T19" fmla="*/ 6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9">
                  <a:moveTo>
                    <a:pt x="45" y="64"/>
                  </a:moveTo>
                  <a:lnTo>
                    <a:pt x="45" y="109"/>
                  </a:lnTo>
                  <a:lnTo>
                    <a:pt x="33" y="109"/>
                  </a:lnTo>
                  <a:lnTo>
                    <a:pt x="33" y="64"/>
                  </a:lnTo>
                  <a:lnTo>
                    <a:pt x="0" y="0"/>
                  </a:lnTo>
                  <a:lnTo>
                    <a:pt x="12" y="0"/>
                  </a:lnTo>
                  <a:lnTo>
                    <a:pt x="38" y="52"/>
                  </a:lnTo>
                  <a:lnTo>
                    <a:pt x="64" y="0"/>
                  </a:lnTo>
                  <a:lnTo>
                    <a:pt x="76" y="0"/>
                  </a:lnTo>
                  <a:lnTo>
                    <a:pt x="4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4" name="Freeform 7119"/>
            <p:cNvSpPr>
              <a:spLocks/>
            </p:cNvSpPr>
            <p:nvPr userDrawn="1"/>
          </p:nvSpPr>
          <p:spPr bwMode="auto">
            <a:xfrm>
              <a:off x="2820988" y="-1155701"/>
              <a:ext cx="119063"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0"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0" name="Freeform 7120"/>
            <p:cNvSpPr>
              <a:spLocks noEditPoints="1"/>
            </p:cNvSpPr>
            <p:nvPr userDrawn="1"/>
          </p:nvSpPr>
          <p:spPr bwMode="auto">
            <a:xfrm>
              <a:off x="2974976" y="-1155701"/>
              <a:ext cx="120650" cy="177800"/>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8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5" y="46"/>
                    <a:pt x="21" y="47"/>
                    <a:pt x="16" y="47"/>
                  </a:cubicBezTo>
                  <a:cubicBezTo>
                    <a:pt x="12" y="47"/>
                    <a:pt x="8" y="46"/>
                    <a:pt x="4" y="42"/>
                  </a:cubicBezTo>
                  <a:cubicBezTo>
                    <a:pt x="0" y="38"/>
                    <a:pt x="0" y="34"/>
                    <a:pt x="0" y="24"/>
                  </a:cubicBezTo>
                  <a:cubicBezTo>
                    <a:pt x="0" y="14"/>
                    <a:pt x="0" y="9"/>
                    <a:pt x="4" y="5"/>
                  </a:cubicBezTo>
                  <a:cubicBezTo>
                    <a:pt x="8" y="2"/>
                    <a:pt x="12" y="0"/>
                    <a:pt x="16" y="0"/>
                  </a:cubicBezTo>
                  <a:cubicBezTo>
                    <a:pt x="21" y="0"/>
                    <a:pt x="25"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1" name="Freeform 7121"/>
            <p:cNvSpPr>
              <a:spLocks/>
            </p:cNvSpPr>
            <p:nvPr userDrawn="1"/>
          </p:nvSpPr>
          <p:spPr bwMode="auto">
            <a:xfrm>
              <a:off x="3140076" y="-1150938"/>
              <a:ext cx="128588" cy="173038"/>
            </a:xfrm>
            <a:custGeom>
              <a:avLst/>
              <a:gdLst>
                <a:gd name="T0" fmla="*/ 69 w 81"/>
                <a:gd name="T1" fmla="*/ 109 h 109"/>
                <a:gd name="T2" fmla="*/ 10 w 81"/>
                <a:gd name="T3" fmla="*/ 21 h 109"/>
                <a:gd name="T4" fmla="*/ 10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0" y="21"/>
                  </a:lnTo>
                  <a:lnTo>
                    <a:pt x="10"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2" name="Freeform 7122"/>
            <p:cNvSpPr>
              <a:spLocks/>
            </p:cNvSpPr>
            <p:nvPr userDrawn="1"/>
          </p:nvSpPr>
          <p:spPr bwMode="auto">
            <a:xfrm>
              <a:off x="3313113" y="-1150938"/>
              <a:ext cx="109538" cy="173038"/>
            </a:xfrm>
            <a:custGeom>
              <a:avLst/>
              <a:gdLst>
                <a:gd name="T0" fmla="*/ 12 w 69"/>
                <a:gd name="T1" fmla="*/ 9 h 109"/>
                <a:gd name="T2" fmla="*/ 12 w 69"/>
                <a:gd name="T3" fmla="*/ 50 h 109"/>
                <a:gd name="T4" fmla="*/ 59 w 69"/>
                <a:gd name="T5" fmla="*/ 50 h 109"/>
                <a:gd name="T6" fmla="*/ 59 w 69"/>
                <a:gd name="T7" fmla="*/ 59 h 109"/>
                <a:gd name="T8" fmla="*/ 12 w 69"/>
                <a:gd name="T9" fmla="*/ 59 h 109"/>
                <a:gd name="T10" fmla="*/ 12 w 69"/>
                <a:gd name="T11" fmla="*/ 109 h 109"/>
                <a:gd name="T12" fmla="*/ 0 w 69"/>
                <a:gd name="T13" fmla="*/ 109 h 109"/>
                <a:gd name="T14" fmla="*/ 0 w 69"/>
                <a:gd name="T15" fmla="*/ 0 h 109"/>
                <a:gd name="T16" fmla="*/ 69 w 69"/>
                <a:gd name="T17" fmla="*/ 0 h 109"/>
                <a:gd name="T18" fmla="*/ 69 w 69"/>
                <a:gd name="T19" fmla="*/ 9 h 109"/>
                <a:gd name="T20" fmla="*/ 12 w 69"/>
                <a:gd name="T2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09">
                  <a:moveTo>
                    <a:pt x="12" y="9"/>
                  </a:moveTo>
                  <a:lnTo>
                    <a:pt x="12" y="50"/>
                  </a:lnTo>
                  <a:lnTo>
                    <a:pt x="59" y="50"/>
                  </a:lnTo>
                  <a:lnTo>
                    <a:pt x="59" y="59"/>
                  </a:lnTo>
                  <a:lnTo>
                    <a:pt x="12" y="59"/>
                  </a:lnTo>
                  <a:lnTo>
                    <a:pt x="12" y="109"/>
                  </a:lnTo>
                  <a:lnTo>
                    <a:pt x="0" y="109"/>
                  </a:lnTo>
                  <a:lnTo>
                    <a:pt x="0" y="0"/>
                  </a:lnTo>
                  <a:lnTo>
                    <a:pt x="69" y="0"/>
                  </a:lnTo>
                  <a:lnTo>
                    <a:pt x="69" y="9"/>
                  </a:ln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3" name="Freeform 7123"/>
            <p:cNvSpPr>
              <a:spLocks/>
            </p:cNvSpPr>
            <p:nvPr userDrawn="1"/>
          </p:nvSpPr>
          <p:spPr bwMode="auto">
            <a:xfrm>
              <a:off x="34559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4" name="Freeform 7124"/>
            <p:cNvSpPr>
              <a:spLocks noEditPoints="1"/>
            </p:cNvSpPr>
            <p:nvPr userDrawn="1"/>
          </p:nvSpPr>
          <p:spPr bwMode="auto">
            <a:xfrm>
              <a:off x="3602038" y="-1150938"/>
              <a:ext cx="120650" cy="173038"/>
            </a:xfrm>
            <a:custGeom>
              <a:avLst/>
              <a:gdLst>
                <a:gd name="T0" fmla="*/ 26 w 32"/>
                <a:gd name="T1" fmla="*/ 46 h 46"/>
                <a:gd name="T2" fmla="*/ 16 w 32"/>
                <a:gd name="T3" fmla="*/ 25 h 46"/>
                <a:gd name="T4" fmla="*/ 5 w 32"/>
                <a:gd name="T5" fmla="*/ 25 h 46"/>
                <a:gd name="T6" fmla="*/ 5 w 32"/>
                <a:gd name="T7" fmla="*/ 46 h 46"/>
                <a:gd name="T8" fmla="*/ 0 w 32"/>
                <a:gd name="T9" fmla="*/ 46 h 46"/>
                <a:gd name="T10" fmla="*/ 0 w 32"/>
                <a:gd name="T11" fmla="*/ 0 h 46"/>
                <a:gd name="T12" fmla="*/ 17 w 32"/>
                <a:gd name="T13" fmla="*/ 0 h 46"/>
                <a:gd name="T14" fmla="*/ 31 w 32"/>
                <a:gd name="T15" fmla="*/ 12 h 46"/>
                <a:gd name="T16" fmla="*/ 21 w 32"/>
                <a:gd name="T17" fmla="*/ 25 h 46"/>
                <a:gd name="T18" fmla="*/ 32 w 32"/>
                <a:gd name="T19" fmla="*/ 46 h 46"/>
                <a:gd name="T20" fmla="*/ 26 w 32"/>
                <a:gd name="T21" fmla="*/ 46 h 46"/>
                <a:gd name="T22" fmla="*/ 17 w 32"/>
                <a:gd name="T23" fmla="*/ 4 h 46"/>
                <a:gd name="T24" fmla="*/ 5 w 32"/>
                <a:gd name="T25" fmla="*/ 4 h 46"/>
                <a:gd name="T26" fmla="*/ 5 w 32"/>
                <a:gd name="T27" fmla="*/ 21 h 46"/>
                <a:gd name="T28" fmla="*/ 17 w 32"/>
                <a:gd name="T29" fmla="*/ 21 h 46"/>
                <a:gd name="T30" fmla="*/ 26 w 32"/>
                <a:gd name="T31" fmla="*/ 13 h 46"/>
                <a:gd name="T32" fmla="*/ 17 w 32"/>
                <a:gd name="T3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6">
                  <a:moveTo>
                    <a:pt x="26" y="46"/>
                  </a:moveTo>
                  <a:cubicBezTo>
                    <a:pt x="16" y="25"/>
                    <a:pt x="16" y="25"/>
                    <a:pt x="16" y="25"/>
                  </a:cubicBezTo>
                  <a:cubicBezTo>
                    <a:pt x="5" y="25"/>
                    <a:pt x="5" y="25"/>
                    <a:pt x="5" y="25"/>
                  </a:cubicBezTo>
                  <a:cubicBezTo>
                    <a:pt x="5" y="46"/>
                    <a:pt x="5" y="46"/>
                    <a:pt x="5" y="46"/>
                  </a:cubicBezTo>
                  <a:cubicBezTo>
                    <a:pt x="0" y="46"/>
                    <a:pt x="0" y="46"/>
                    <a:pt x="0" y="46"/>
                  </a:cubicBezTo>
                  <a:cubicBezTo>
                    <a:pt x="0" y="0"/>
                    <a:pt x="0" y="0"/>
                    <a:pt x="0" y="0"/>
                  </a:cubicBezTo>
                  <a:cubicBezTo>
                    <a:pt x="17" y="0"/>
                    <a:pt x="17" y="0"/>
                    <a:pt x="17" y="0"/>
                  </a:cubicBezTo>
                  <a:cubicBezTo>
                    <a:pt x="25" y="0"/>
                    <a:pt x="31" y="4"/>
                    <a:pt x="31" y="12"/>
                  </a:cubicBezTo>
                  <a:cubicBezTo>
                    <a:pt x="31" y="19"/>
                    <a:pt x="27" y="24"/>
                    <a:pt x="21" y="25"/>
                  </a:cubicBezTo>
                  <a:cubicBezTo>
                    <a:pt x="32" y="46"/>
                    <a:pt x="32" y="46"/>
                    <a:pt x="32" y="46"/>
                  </a:cubicBezTo>
                  <a:lnTo>
                    <a:pt x="26" y="46"/>
                  </a:lnTo>
                  <a:close/>
                  <a:moveTo>
                    <a:pt x="17" y="4"/>
                  </a:moveTo>
                  <a:cubicBezTo>
                    <a:pt x="5" y="4"/>
                    <a:pt x="5" y="4"/>
                    <a:pt x="5" y="4"/>
                  </a:cubicBezTo>
                  <a:cubicBezTo>
                    <a:pt x="5" y="21"/>
                    <a:pt x="5" y="21"/>
                    <a:pt x="5" y="21"/>
                  </a:cubicBezTo>
                  <a:cubicBezTo>
                    <a:pt x="17" y="21"/>
                    <a:pt x="17" y="21"/>
                    <a:pt x="17" y="21"/>
                  </a:cubicBezTo>
                  <a:cubicBezTo>
                    <a:pt x="22" y="21"/>
                    <a:pt x="26" y="18"/>
                    <a:pt x="26" y="13"/>
                  </a:cubicBezTo>
                  <a:cubicBezTo>
                    <a:pt x="26" y="7"/>
                    <a:pt x="22" y="4"/>
                    <a:pt x="1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5" name="Freeform 7125"/>
            <p:cNvSpPr>
              <a:spLocks/>
            </p:cNvSpPr>
            <p:nvPr userDrawn="1"/>
          </p:nvSpPr>
          <p:spPr bwMode="auto">
            <a:xfrm>
              <a:off x="37607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6" name="Freeform 7126"/>
            <p:cNvSpPr>
              <a:spLocks/>
            </p:cNvSpPr>
            <p:nvPr userDrawn="1"/>
          </p:nvSpPr>
          <p:spPr bwMode="auto">
            <a:xfrm>
              <a:off x="3906838" y="-1150938"/>
              <a:ext cx="128588" cy="173038"/>
            </a:xfrm>
            <a:custGeom>
              <a:avLst/>
              <a:gdLst>
                <a:gd name="T0" fmla="*/ 69 w 81"/>
                <a:gd name="T1" fmla="*/ 109 h 109"/>
                <a:gd name="T2" fmla="*/ 12 w 81"/>
                <a:gd name="T3" fmla="*/ 21 h 109"/>
                <a:gd name="T4" fmla="*/ 12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2" y="21"/>
                  </a:lnTo>
                  <a:lnTo>
                    <a:pt x="12"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7" name="Freeform 7127"/>
            <p:cNvSpPr>
              <a:spLocks/>
            </p:cNvSpPr>
            <p:nvPr userDrawn="1"/>
          </p:nvSpPr>
          <p:spPr bwMode="auto">
            <a:xfrm>
              <a:off x="4076701" y="-1155701"/>
              <a:ext cx="120650"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1"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8" name="Freeform 7128"/>
            <p:cNvSpPr>
              <a:spLocks/>
            </p:cNvSpPr>
            <p:nvPr userDrawn="1"/>
          </p:nvSpPr>
          <p:spPr bwMode="auto">
            <a:xfrm>
              <a:off x="4233863"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62 w 69"/>
                <a:gd name="T13" fmla="*/ 47 h 109"/>
                <a:gd name="T14" fmla="*/ 62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62" y="47"/>
                  </a:lnTo>
                  <a:lnTo>
                    <a:pt x="62"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79006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649130" y="272817"/>
            <a:ext cx="9028946" cy="10287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649130" y="1400960"/>
            <a:ext cx="9028946" cy="4498848"/>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70618663"/>
      </p:ext>
    </p:extLst>
  </p:cSld>
  <p:clrMap bg1="lt1" tx1="dk1" bg2="lt2" tx2="dk2" accent1="accent1" accent2="accent2" accent3="accent3" accent4="accent4" accent5="accent5" accent6="accent6" hlink="hlink" folHlink="folHlink"/>
  <p:sldLayoutIdLst>
    <p:sldLayoutId id="2147483875" r:id="rId1"/>
    <p:sldLayoutId id="214748387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0" fontAlgn="base" hangingPunct="0">
        <a:lnSpc>
          <a:spcPct val="90000"/>
        </a:lnSpc>
        <a:spcBef>
          <a:spcPct val="0"/>
        </a:spcBef>
        <a:spcAft>
          <a:spcPct val="0"/>
        </a:spcAft>
        <a:defRPr sz="3600" b="1" kern="1200">
          <a:solidFill>
            <a:schemeClr val="accent1"/>
          </a:solidFill>
          <a:latin typeface="+mj-lt"/>
          <a:ea typeface="MS PGothic" pitchFamily="34" charset="-128"/>
          <a:cs typeface="ＭＳ Ｐゴシック" pitchFamily="-65" charset="-128"/>
        </a:defRPr>
      </a:lvl1pPr>
      <a:lvl2pPr algn="ctr" defTabSz="457200" rtl="0" eaLnBrk="0" fontAlgn="base" hangingPunct="0">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2pPr>
      <a:lvl3pPr algn="ctr" defTabSz="457200" rtl="0" eaLnBrk="0" fontAlgn="base" hangingPunct="0">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3pPr>
      <a:lvl4pPr algn="ctr" defTabSz="457200" rtl="0" eaLnBrk="0" fontAlgn="base" hangingPunct="0">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4pPr>
      <a:lvl5pPr algn="ctr" defTabSz="457200" rtl="0" eaLnBrk="0" fontAlgn="base" hangingPunct="0">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5pPr>
      <a:lvl6pPr marL="457200" algn="ctr" defTabSz="457200" rtl="0" fontAlgn="base">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9pPr>
    </p:titleStyle>
    <p:bodyStyle>
      <a:lvl1pPr marL="231775" indent="-231775" algn="l" defTabSz="457200" rtl="0" eaLnBrk="0" fontAlgn="base" hangingPunct="0">
        <a:spcBef>
          <a:spcPts val="600"/>
        </a:spcBef>
        <a:spcAft>
          <a:spcPts val="300"/>
        </a:spcAft>
        <a:buFont typeface="Arial" charset="0"/>
        <a:buChar char="•"/>
        <a:defRPr sz="3200" kern="1200">
          <a:solidFill>
            <a:schemeClr val="bg1"/>
          </a:solidFill>
          <a:latin typeface="+mn-lt"/>
          <a:ea typeface="MS PGothic" pitchFamily="34" charset="-128"/>
          <a:cs typeface="ＭＳ Ｐゴシック" pitchFamily="-65" charset="-128"/>
        </a:defRPr>
      </a:lvl1pPr>
      <a:lvl2pPr marL="742950" indent="-285750" algn="l" defTabSz="457200" rtl="0" eaLnBrk="0" fontAlgn="base" hangingPunct="0">
        <a:spcBef>
          <a:spcPts val="600"/>
        </a:spcBef>
        <a:spcAft>
          <a:spcPts val="300"/>
        </a:spcAft>
        <a:buFont typeface="Arial" charset="0"/>
        <a:buChar char="–"/>
        <a:defRPr sz="2800" kern="1200">
          <a:solidFill>
            <a:schemeClr val="bg1"/>
          </a:solidFill>
          <a:latin typeface="+mn-lt"/>
          <a:ea typeface="MS PGothic" pitchFamily="34" charset="-128"/>
          <a:cs typeface="ＭＳ Ｐゴシック"/>
        </a:defRPr>
      </a:lvl2pPr>
      <a:lvl3pPr marL="1143000" indent="-228600" algn="l" defTabSz="457200" rtl="0" eaLnBrk="0" fontAlgn="base" hangingPunct="0">
        <a:spcBef>
          <a:spcPts val="600"/>
        </a:spcBef>
        <a:spcAft>
          <a:spcPts val="300"/>
        </a:spcAft>
        <a:buFont typeface="Arial" charset="0"/>
        <a:buChar char="•"/>
        <a:defRPr sz="2400" kern="1200">
          <a:solidFill>
            <a:schemeClr val="bg1"/>
          </a:solidFill>
          <a:latin typeface="+mn-lt"/>
          <a:ea typeface="MS PGothic" pitchFamily="34" charset="-128"/>
          <a:cs typeface="ＭＳ Ｐゴシック"/>
        </a:defRPr>
      </a:lvl3pPr>
      <a:lvl4pPr marL="1600200" indent="-228600" algn="l" defTabSz="457200" rtl="0" eaLnBrk="0" fontAlgn="base" hangingPunct="0">
        <a:spcBef>
          <a:spcPts val="600"/>
        </a:spcBef>
        <a:spcAft>
          <a:spcPts val="300"/>
        </a:spcAft>
        <a:buFont typeface="Arial" charset="0"/>
        <a:buChar char="–"/>
        <a:defRPr sz="2000" kern="1200">
          <a:solidFill>
            <a:schemeClr val="bg1"/>
          </a:solidFill>
          <a:latin typeface="+mn-lt"/>
          <a:ea typeface="MS PGothic" pitchFamily="34" charset="-128"/>
          <a:cs typeface="ＭＳ Ｐゴシック"/>
        </a:defRPr>
      </a:lvl4pPr>
      <a:lvl5pPr marL="2001838" indent="-173038" algn="l" defTabSz="457200" rtl="0" eaLnBrk="0" fontAlgn="base" hangingPunct="0">
        <a:spcBef>
          <a:spcPts val="600"/>
        </a:spcBef>
        <a:spcAft>
          <a:spcPts val="300"/>
        </a:spcAft>
        <a:buFont typeface="Arial" pitchFamily="34" charset="0"/>
        <a:buChar char="•"/>
        <a:tabLst>
          <a:tab pos="2173288" algn="l"/>
        </a:tabLst>
        <a:defRPr sz="2000" kern="1200">
          <a:solidFill>
            <a:schemeClr val="bg1"/>
          </a:solidFill>
          <a:latin typeface="+mn-lt"/>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atricz@nvidia.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c/digit-recognizer/data" TargetMode="External"/><Relationship Id="rId7" Type="http://schemas.openxmlformats.org/officeDocument/2006/relationships/hyperlink" Target="http://vlm1.uta.edu/~athitsos/nearest_neighbo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en.wikipedia.org/wiki/K-nearest_neighbors_algorithm" TargetMode="Externa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allr/benchR/blob/master/MachineLearningAlg/learners-in-r/knn.R" TargetMode="External"/><Relationship Id="rId5" Type="http://schemas.openxmlformats.org/officeDocument/2006/relationships/hyperlink" Target="cran.r-project.org/web/packages/FNN/FNN.pdf" TargetMode="External"/><Relationship Id="rId4" Type="http://schemas.openxmlformats.org/officeDocument/2006/relationships/hyperlink" Target="https://stat.ethz.ch/R-manual/R-devel/library/class/html/knn.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devblogs.nvidia.com/parallelforall/author/patricz/"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visualstudio.com/downloads/download-visual-studio-v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developer.nvidia.com/cuda-toolki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revolutionanalytics.com/revolution-revor-enterprise-benchmark-detail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r.research.att.com/benchmar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body" sz="quarter" idx="11"/>
          </p:nvPr>
        </p:nvSpPr>
        <p:spPr>
          <a:xfrm>
            <a:off x="864000" y="2281258"/>
            <a:ext cx="8483207" cy="584775"/>
          </a:xfrm>
        </p:spPr>
        <p:txBody>
          <a:bodyPr/>
          <a:lstStyle/>
          <a:p>
            <a:pPr defTabSz="457189"/>
            <a:r>
              <a:rPr lang="en-US" dirty="0" smtClean="0"/>
              <a:t>Accelerate r applications with CUDA</a:t>
            </a:r>
            <a:endParaRPr lang="en-US" sz="1400" dirty="0"/>
          </a:p>
        </p:txBody>
      </p:sp>
      <p:sp>
        <p:nvSpPr>
          <p:cNvPr id="2" name="Text Placeholder 1"/>
          <p:cNvSpPr>
            <a:spLocks noGrp="1"/>
          </p:cNvSpPr>
          <p:nvPr>
            <p:ph type="body" sz="quarter" idx="12"/>
          </p:nvPr>
        </p:nvSpPr>
        <p:spPr>
          <a:xfrm>
            <a:off x="1192509" y="3712892"/>
            <a:ext cx="6486641" cy="461665"/>
          </a:xfrm>
        </p:spPr>
        <p:txBody>
          <a:bodyPr/>
          <a:lstStyle/>
          <a:p>
            <a:r>
              <a:rPr lang="en-US" dirty="0" smtClean="0"/>
              <a:t>Patric Zhao </a:t>
            </a:r>
          </a:p>
          <a:p>
            <a:r>
              <a:rPr lang="en-US" dirty="0" smtClean="0">
                <a:hlinkClick r:id="rId3"/>
              </a:rPr>
              <a:t>patricz@nvidia.com</a:t>
            </a:r>
            <a:endParaRPr lang="en-US" dirty="0" smtClean="0"/>
          </a:p>
          <a:p>
            <a:endParaRPr lang="en-US" dirty="0" smtClean="0"/>
          </a:p>
          <a:p>
            <a:endParaRPr lang="en-US" dirty="0"/>
          </a:p>
        </p:txBody>
      </p:sp>
    </p:spTree>
    <p:extLst>
      <p:ext uri="{BB962C8B-B14F-4D97-AF65-F5344CB8AC3E}">
        <p14:creationId xmlns:p14="http://schemas.microsoft.com/office/powerpoint/2010/main" val="31600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a:spLocks noGrp="1"/>
          </p:cNvSpPr>
          <p:nvPr>
            <p:ph idx="1"/>
          </p:nvPr>
        </p:nvSpPr>
        <p:spPr>
          <a:xfrm>
            <a:off x="1340113" y="396472"/>
            <a:ext cx="8996230" cy="4582300"/>
          </a:xfrm>
        </p:spPr>
        <p:txBody>
          <a:bodyPr/>
          <a:lstStyle/>
          <a:p>
            <a:pPr marL="0" indent="0">
              <a:buNone/>
            </a:pPr>
            <a:r>
              <a:rPr lang="en-US" dirty="0" smtClean="0">
                <a:solidFill>
                  <a:srgbClr val="92D050"/>
                </a:solidFill>
              </a:rPr>
              <a:t>Multi-GPUs Case : </a:t>
            </a:r>
            <a:r>
              <a:rPr lang="en-US" dirty="0" smtClean="0">
                <a:solidFill>
                  <a:srgbClr val="FFC000"/>
                </a:solidFill>
              </a:rPr>
              <a:t>GEMM</a:t>
            </a:r>
            <a:r>
              <a:rPr lang="en-US" dirty="0" smtClean="0"/>
              <a:t>  (</a:t>
            </a:r>
            <a:r>
              <a:rPr lang="en-US" dirty="0" smtClean="0">
                <a:solidFill>
                  <a:srgbClr val="FFC000"/>
                </a:solidFill>
              </a:rPr>
              <a:t>Ge</a:t>
            </a:r>
            <a:r>
              <a:rPr lang="en-US" dirty="0" smtClean="0"/>
              <a:t>neral </a:t>
            </a:r>
            <a:r>
              <a:rPr lang="en-US" dirty="0" smtClean="0">
                <a:solidFill>
                  <a:srgbClr val="FFC000"/>
                </a:solidFill>
              </a:rPr>
              <a:t>M</a:t>
            </a:r>
            <a:r>
              <a:rPr lang="en-US" dirty="0" smtClean="0"/>
              <a:t>atrix </a:t>
            </a:r>
            <a:r>
              <a:rPr lang="en-US" dirty="0" smtClean="0">
                <a:solidFill>
                  <a:srgbClr val="FFC000"/>
                </a:solidFill>
              </a:rPr>
              <a:t>M</a:t>
            </a:r>
            <a:r>
              <a:rPr lang="en-US" dirty="0" smtClean="0">
                <a:solidFill>
                  <a:schemeClr val="bg1"/>
                </a:solidFill>
              </a:rPr>
              <a:t>ultiplication)</a:t>
            </a:r>
          </a:p>
          <a:p>
            <a:pPr>
              <a:buFont typeface="Wingdings" panose="05000000000000000000" pitchFamily="2" charset="2"/>
              <a:buChar char="Ø"/>
            </a:pPr>
            <a:r>
              <a:rPr lang="en-US" dirty="0" smtClean="0">
                <a:solidFill>
                  <a:schemeClr val="bg1"/>
                </a:solidFill>
              </a:rPr>
              <a:t>Just add more GPU index in </a:t>
            </a:r>
            <a:r>
              <a:rPr lang="en-US" dirty="0" err="1" smtClean="0">
                <a:solidFill>
                  <a:schemeClr val="bg1"/>
                </a:solidFill>
              </a:rPr>
              <a:t>nvblas.conf</a:t>
            </a:r>
            <a:r>
              <a:rPr lang="en-US" dirty="0" smtClean="0">
                <a:solidFill>
                  <a:schemeClr val="bg1"/>
                </a:solidFill>
              </a:rPr>
              <a:t> file</a:t>
            </a:r>
            <a:r>
              <a:rPr lang="en-US" dirty="0" smtClean="0"/>
              <a:t> </a:t>
            </a:r>
          </a:p>
          <a:p>
            <a:pPr marL="0" indent="0">
              <a:buNone/>
            </a:pPr>
            <a:r>
              <a:rPr lang="en-US" sz="1800" dirty="0"/>
              <a:t> </a:t>
            </a:r>
            <a:r>
              <a:rPr lang="en-US" sz="1800" dirty="0" smtClean="0"/>
              <a:t>          </a:t>
            </a:r>
            <a:r>
              <a:rPr lang="en-US" sz="1800" i="1" dirty="0" smtClean="0"/>
              <a:t>NVBLAS_GPU_LIST </a:t>
            </a:r>
            <a:r>
              <a:rPr lang="en-US" sz="1800" i="1" dirty="0"/>
              <a:t>0 1</a:t>
            </a:r>
            <a:endParaRPr lang="en-US" sz="1800" i="1" dirty="0" smtClean="0"/>
          </a:p>
          <a:p>
            <a:pPr>
              <a:buFont typeface="Wingdings" panose="05000000000000000000" pitchFamily="2" charset="2"/>
              <a:buChar char="Ø"/>
            </a:pPr>
            <a:r>
              <a:rPr lang="en-US" dirty="0" smtClean="0"/>
              <a:t>Compared with CPU multi-threads, GPU gains</a:t>
            </a:r>
          </a:p>
          <a:p>
            <a:pPr lvl="1">
              <a:buFontTx/>
              <a:buChar char="-"/>
            </a:pPr>
            <a:r>
              <a:rPr lang="en-US" sz="1800" dirty="0" smtClean="0"/>
              <a:t>higher speedup than multi-threads solutions</a:t>
            </a:r>
          </a:p>
          <a:p>
            <a:pPr lvl="1">
              <a:buFontTx/>
              <a:buChar char="-"/>
            </a:pPr>
            <a:r>
              <a:rPr lang="en-US" sz="1800" dirty="0" smtClean="0"/>
              <a:t>great scalability applied multi-GPUs</a:t>
            </a:r>
          </a:p>
          <a:p>
            <a:pPr marL="0" indent="0">
              <a:buNone/>
            </a:pPr>
            <a:r>
              <a:rPr lang="en-US" dirty="0" smtClean="0"/>
              <a:t>			</a:t>
            </a:r>
          </a:p>
          <a:p>
            <a:pPr marL="0" indent="0">
              <a:buNone/>
            </a:pPr>
            <a:endParaRPr lang="en-US" dirty="0" smtClean="0"/>
          </a:p>
          <a:p>
            <a:pPr marL="0" indent="0">
              <a:buNone/>
            </a:pPr>
            <a:endParaRPr lang="en-US" dirty="0" smtClean="0"/>
          </a:p>
          <a:p>
            <a:pPr marL="0" indent="0">
              <a:buNone/>
            </a:pPr>
            <a:r>
              <a:rPr lang="en-US" dirty="0" smtClean="0"/>
              <a:t> </a:t>
            </a:r>
            <a:r>
              <a:rPr lang="en-US" dirty="0"/>
              <a:t>				</a:t>
            </a:r>
          </a:p>
          <a:p>
            <a:pPr marL="0" indent="0">
              <a:buNone/>
            </a:pPr>
            <a:endParaRPr lang="en-US" dirty="0"/>
          </a:p>
          <a:p>
            <a:endParaRPr lang="en-US" dirty="0"/>
          </a:p>
        </p:txBody>
      </p:sp>
      <p:pic>
        <p:nvPicPr>
          <p:cNvPr id="2" name="Picture 1"/>
          <p:cNvPicPr>
            <a:picLocks noChangeAspect="1"/>
          </p:cNvPicPr>
          <p:nvPr/>
        </p:nvPicPr>
        <p:blipFill>
          <a:blip r:embed="rId3"/>
          <a:stretch>
            <a:fillRect/>
          </a:stretch>
        </p:blipFill>
        <p:spPr>
          <a:xfrm>
            <a:off x="2011445" y="2861796"/>
            <a:ext cx="5425910" cy="3164098"/>
          </a:xfrm>
          <a:prstGeom prst="rect">
            <a:avLst/>
          </a:prstGeom>
        </p:spPr>
      </p:pic>
    </p:spTree>
    <p:extLst>
      <p:ext uri="{BB962C8B-B14F-4D97-AF65-F5344CB8AC3E}">
        <p14:creationId xmlns:p14="http://schemas.microsoft.com/office/powerpoint/2010/main" val="344791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5122" y="1157552"/>
            <a:ext cx="6706561" cy="4207825"/>
          </a:xfrm>
        </p:spPr>
        <p:txBody>
          <a:bodyPr/>
          <a:lstStyle/>
          <a:p>
            <a:pPr marL="0" indent="0">
              <a:buNone/>
            </a:pPr>
            <a:r>
              <a:rPr lang="en-US" dirty="0" smtClean="0"/>
              <a:t>How to link CUDA libraries to R, including</a:t>
            </a:r>
          </a:p>
          <a:p>
            <a:pPr>
              <a:buFontTx/>
              <a:buChar char="-"/>
            </a:pPr>
            <a:r>
              <a:rPr lang="en-US" dirty="0" smtClean="0"/>
              <a:t>Determine R</a:t>
            </a:r>
            <a:r>
              <a:rPr lang="en-US" b="1" cap="all" dirty="0" smtClean="0"/>
              <a:t> </a:t>
            </a:r>
            <a:r>
              <a:rPr lang="en-US" dirty="0" smtClean="0"/>
              <a:t>target function</a:t>
            </a:r>
          </a:p>
          <a:p>
            <a:pPr>
              <a:buFontTx/>
              <a:buChar char="-"/>
            </a:pPr>
            <a:r>
              <a:rPr lang="en-US" dirty="0" smtClean="0"/>
              <a:t>Write an interface function</a:t>
            </a:r>
          </a:p>
          <a:p>
            <a:pPr>
              <a:buFontTx/>
              <a:buChar char="-"/>
            </a:pPr>
            <a:r>
              <a:rPr lang="en-US" dirty="0" smtClean="0"/>
              <a:t>Compile and link a shared object</a:t>
            </a:r>
          </a:p>
          <a:p>
            <a:pPr>
              <a:buFontTx/>
              <a:buChar char="-"/>
            </a:pPr>
            <a:r>
              <a:rPr lang="en-US" dirty="0"/>
              <a:t>L</a:t>
            </a:r>
            <a:r>
              <a:rPr lang="en-US" dirty="0" smtClean="0"/>
              <a:t>oad shared object in wrapper</a:t>
            </a:r>
          </a:p>
          <a:p>
            <a:pPr>
              <a:buFontTx/>
              <a:buChar char="-"/>
            </a:pPr>
            <a:r>
              <a:rPr lang="en-US" dirty="0" smtClean="0"/>
              <a:t>Execute in R</a:t>
            </a:r>
          </a:p>
          <a:p>
            <a:pPr>
              <a:buFontTx/>
              <a:buChar char="-"/>
            </a:pPr>
            <a:r>
              <a:rPr lang="en-US" dirty="0" smtClean="0"/>
              <a:t>Test Performance</a:t>
            </a:r>
            <a:endParaRPr lang="en-US" dirty="0"/>
          </a:p>
          <a:p>
            <a:pPr>
              <a:buFontTx/>
              <a:buChar char="-"/>
            </a:pPr>
            <a:endParaRPr lang="en-US" dirty="0"/>
          </a:p>
          <a:p>
            <a:pPr>
              <a:buFontTx/>
              <a:buChar char="-"/>
            </a:pPr>
            <a:endParaRPr lang="en-US" cap="all" dirty="0"/>
          </a:p>
          <a:p>
            <a:pPr marL="0" indent="0">
              <a:buNone/>
            </a:pPr>
            <a:endParaRPr lang="en-US" dirty="0"/>
          </a:p>
        </p:txBody>
      </p:sp>
      <p:sp>
        <p:nvSpPr>
          <p:cNvPr id="4" name="Title 1"/>
          <p:cNvSpPr>
            <a:spLocks noGrp="1"/>
          </p:cNvSpPr>
          <p:nvPr>
            <p:ph type="title"/>
          </p:nvPr>
        </p:nvSpPr>
        <p:spPr>
          <a:xfrm>
            <a:off x="1182441" y="322728"/>
            <a:ext cx="10255828" cy="591009"/>
          </a:xfrm>
        </p:spPr>
        <p:txBody>
          <a:bodyPr/>
          <a:lstStyle/>
          <a:p>
            <a:r>
              <a:rPr lang="en-US" sz="2400" dirty="0" smtClean="0"/>
              <a:t>Case 2. </a:t>
            </a:r>
            <a:r>
              <a:rPr lang="en-US" sz="2400" dirty="0"/>
              <a:t>Accelerate Fast Fourier Transform (FFT)</a:t>
            </a:r>
          </a:p>
        </p:txBody>
      </p:sp>
    </p:spTree>
    <p:extLst>
      <p:ext uri="{BB962C8B-B14F-4D97-AF65-F5344CB8AC3E}">
        <p14:creationId xmlns:p14="http://schemas.microsoft.com/office/powerpoint/2010/main" val="266836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4097" y="431412"/>
            <a:ext cx="8996230" cy="536777"/>
          </a:xfrm>
        </p:spPr>
        <p:txBody>
          <a:bodyPr/>
          <a:lstStyle/>
          <a:p>
            <a:pPr>
              <a:buFont typeface="Wingdings" panose="05000000000000000000" pitchFamily="2" charset="2"/>
              <a:buChar char="Ø"/>
            </a:pPr>
            <a:r>
              <a:rPr lang="en-US" dirty="0" smtClean="0"/>
              <a:t>Target Function in R</a:t>
            </a:r>
          </a:p>
          <a:p>
            <a:pPr marL="0" indent="0">
              <a:buNone/>
            </a:pPr>
            <a:r>
              <a:rPr lang="en-US" dirty="0" smtClean="0"/>
              <a:t>Basic compute pattern in finance, image processing, …</a:t>
            </a:r>
          </a:p>
          <a:p>
            <a:pPr marL="511175" lvl="1" indent="0">
              <a:buNone/>
            </a:pPr>
            <a:r>
              <a:rPr lang="en-US" dirty="0" smtClean="0"/>
              <a:t>   such as </a:t>
            </a:r>
            <a:r>
              <a:rPr lang="en-US" dirty="0" err="1" smtClean="0"/>
              <a:t>stats:convolve</a:t>
            </a:r>
            <a:r>
              <a:rPr lang="en-US" dirty="0" smtClean="0"/>
              <a:t>() function in R is implemented by fft()</a:t>
            </a:r>
          </a:p>
          <a:p>
            <a:pPr marL="511175" lvl="1" indent="0">
              <a:buNone/>
            </a:pPr>
            <a:endParaRPr lang="en-US" dirty="0"/>
          </a:p>
        </p:txBody>
      </p:sp>
      <p:sp>
        <p:nvSpPr>
          <p:cNvPr id="4" name="TextBox 3"/>
          <p:cNvSpPr txBox="1"/>
          <p:nvPr/>
        </p:nvSpPr>
        <p:spPr>
          <a:xfrm>
            <a:off x="1376614" y="2130612"/>
            <a:ext cx="9170895" cy="2031325"/>
          </a:xfrm>
          <a:prstGeom prst="rect">
            <a:avLst/>
          </a:prstGeom>
          <a:noFill/>
          <a:ln>
            <a:solidFill>
              <a:schemeClr val="bg2"/>
            </a:solidFill>
          </a:ln>
        </p:spPr>
        <p:txBody>
          <a:bodyPr wrap="square" rtlCol="0">
            <a:spAutoFit/>
          </a:bodyPr>
          <a:lstStyle/>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Fast Discrete Fourier Transform</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Description</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    Performs the Fast Fourier Transform of an array.</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Usage</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    </a:t>
            </a:r>
            <a:r>
              <a:rPr lang="en-US" sz="1400" b="1" dirty="0">
                <a:ln w="0"/>
                <a:solidFill>
                  <a:srgbClr val="FFC000"/>
                </a:solidFill>
                <a:effectLst>
                  <a:outerShdw blurRad="38100" dist="19050" dir="2700000" algn="tl" rotWithShape="0">
                    <a:schemeClr val="dk1">
                      <a:alpha val="40000"/>
                    </a:schemeClr>
                  </a:outerShdw>
                </a:effectLst>
                <a:latin typeface="Trebuchet MS" pitchFamily="34" charset="0"/>
              </a:rPr>
              <a:t>fft(z, inverse = FALSE)</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Arguments</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z       :   a real or complex array containing the values to be </a:t>
            </a:r>
            <a:r>
              <a:rPr lang="en-US" sz="1400" dirty="0" smtClean="0">
                <a:ln w="0"/>
                <a:solidFill>
                  <a:schemeClr val="bg2"/>
                </a:solidFill>
                <a:effectLst>
                  <a:outerShdw blurRad="38100" dist="19050" dir="2700000" algn="tl" rotWithShape="0">
                    <a:schemeClr val="dk1">
                      <a:alpha val="40000"/>
                    </a:schemeClr>
                  </a:outerShdw>
                </a:effectLst>
                <a:latin typeface="Trebuchet MS" pitchFamily="34" charset="0"/>
              </a:rPr>
              <a:t>transformed</a:t>
            </a:r>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a:t>
            </a:r>
          </a:p>
          <a:p>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inverse :   if TRUE, the unnormalized inverse transform is computed </a:t>
            </a:r>
            <a:r>
              <a:rPr lang="en-US" sz="1400" dirty="0" smtClean="0">
                <a:ln w="0"/>
                <a:solidFill>
                  <a:schemeClr val="bg2"/>
                </a:solidFill>
                <a:effectLst>
                  <a:outerShdw blurRad="38100" dist="19050" dir="2700000" algn="tl" rotWithShape="0">
                    <a:schemeClr val="dk1">
                      <a:alpha val="40000"/>
                    </a:schemeClr>
                  </a:outerShdw>
                </a:effectLst>
                <a:latin typeface="Trebuchet MS" pitchFamily="34" charset="0"/>
              </a:rPr>
              <a:t>(</a:t>
            </a:r>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the inverse has a + in the exponent of e, but here, we </a:t>
            </a:r>
            <a:r>
              <a:rPr lang="en-US" sz="1400" dirty="0" smtClean="0">
                <a:ln w="0"/>
                <a:solidFill>
                  <a:schemeClr val="bg2"/>
                </a:solidFill>
                <a:effectLst>
                  <a:outerShdw blurRad="38100" dist="19050" dir="2700000" algn="tl" rotWithShape="0">
                    <a:schemeClr val="dk1">
                      <a:alpha val="40000"/>
                    </a:schemeClr>
                  </a:outerShdw>
                </a:effectLst>
                <a:latin typeface="Trebuchet MS" pitchFamily="34" charset="0"/>
              </a:rPr>
              <a:t>do </a:t>
            </a:r>
            <a:r>
              <a:rPr lang="en-US" sz="1400" dirty="0">
                <a:ln w="0"/>
                <a:solidFill>
                  <a:schemeClr val="bg2"/>
                </a:solidFill>
                <a:effectLst>
                  <a:outerShdw blurRad="38100" dist="19050" dir="2700000" algn="tl" rotWithShape="0">
                    <a:schemeClr val="dk1">
                      <a:alpha val="40000"/>
                    </a:schemeClr>
                  </a:outerShdw>
                </a:effectLst>
                <a:latin typeface="Trebuchet MS" pitchFamily="34" charset="0"/>
              </a:rPr>
              <a:t>not divide by 1/length(x))</a:t>
            </a:r>
            <a:endParaRPr lang="en-US" sz="1400" dirty="0" smtClean="0">
              <a:ln w="0"/>
              <a:solidFill>
                <a:schemeClr val="bg2"/>
              </a:solidFill>
              <a:effectLst>
                <a:outerShdw blurRad="38100" dist="19050" dir="2700000" algn="tl" rotWithShape="0">
                  <a:schemeClr val="dk1">
                    <a:alpha val="40000"/>
                  </a:schemeClr>
                </a:outerShdw>
              </a:effectLst>
              <a:latin typeface="Trebuchet MS" pitchFamily="34" charset="0"/>
            </a:endParaRPr>
          </a:p>
        </p:txBody>
      </p:sp>
    </p:spTree>
    <p:extLst>
      <p:ext uri="{BB962C8B-B14F-4D97-AF65-F5344CB8AC3E}">
        <p14:creationId xmlns:p14="http://schemas.microsoft.com/office/powerpoint/2010/main" val="359156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3414" y="365571"/>
            <a:ext cx="8992562" cy="872547"/>
          </a:xfrm>
          <a:prstGeom prst="rect">
            <a:avLst/>
          </a:prstGeom>
        </p:spPr>
        <p:txBody>
          <a:bodyPr wrap="square">
            <a:spAutoFit/>
          </a:bodyPr>
          <a:lstStyle/>
          <a:p>
            <a:pPr marL="342900" indent="-342900" eaLnBrk="0" hangingPunct="0">
              <a:lnSpc>
                <a:spcPct val="90000"/>
              </a:lnSpc>
              <a:spcBef>
                <a:spcPts val="600"/>
              </a:spcBef>
              <a:spcAft>
                <a:spcPts val="300"/>
              </a:spcAft>
              <a:buFont typeface="Wingdings" panose="05000000000000000000" pitchFamily="2" charset="2"/>
              <a:buChar char="Ø"/>
            </a:pPr>
            <a:r>
              <a:rPr lang="en-US" sz="2400" dirty="0" smtClean="0">
                <a:solidFill>
                  <a:schemeClr val="bg2"/>
                </a:solidFill>
                <a:latin typeface="Trebuchet MS" pitchFamily="34" charset="0"/>
                <a:cs typeface="ＭＳ Ｐゴシック" pitchFamily="-65" charset="-128"/>
              </a:rPr>
              <a:t>Writing an interface function</a:t>
            </a:r>
          </a:p>
          <a:p>
            <a:pPr eaLnBrk="0" hangingPunct="0">
              <a:lnSpc>
                <a:spcPct val="90000"/>
              </a:lnSpc>
              <a:spcBef>
                <a:spcPts val="600"/>
              </a:spcBef>
              <a:spcAft>
                <a:spcPts val="300"/>
              </a:spcAft>
            </a:pPr>
            <a:endParaRPr lang="en-US" sz="2400" dirty="0">
              <a:solidFill>
                <a:schemeClr val="bg2"/>
              </a:solidFill>
              <a:latin typeface="Trebuchet MS" pitchFamily="34" charset="0"/>
              <a:cs typeface="ＭＳ Ｐゴシック" pitchFamily="-65" charset="-128"/>
            </a:endParaRPr>
          </a:p>
        </p:txBody>
      </p:sp>
      <p:sp>
        <p:nvSpPr>
          <p:cNvPr id="25" name="TextBox 24"/>
          <p:cNvSpPr txBox="1"/>
          <p:nvPr/>
        </p:nvSpPr>
        <p:spPr>
          <a:xfrm>
            <a:off x="845820" y="809945"/>
            <a:ext cx="4888882" cy="369332"/>
          </a:xfrm>
          <a:prstGeom prst="rect">
            <a:avLst/>
          </a:prstGeom>
          <a:noFill/>
        </p:spPr>
        <p:txBody>
          <a:bodyPr wrap="square" rtlCol="0">
            <a:spAutoFit/>
          </a:bodyPr>
          <a:lstStyle/>
          <a:p>
            <a:pPr algn="ctr"/>
            <a:r>
              <a:rPr lang="en-US" dirty="0" smtClean="0">
                <a:solidFill>
                  <a:srgbClr val="92D050"/>
                </a:solidFill>
                <a:latin typeface="Trebuchet MS" pitchFamily="34" charset="0"/>
              </a:rPr>
              <a:t>Standard workflow for interface function</a:t>
            </a:r>
          </a:p>
        </p:txBody>
      </p:sp>
      <p:sp>
        <p:nvSpPr>
          <p:cNvPr id="3" name="Rounded Rectangle 2"/>
          <p:cNvSpPr/>
          <p:nvPr/>
        </p:nvSpPr>
        <p:spPr>
          <a:xfrm>
            <a:off x="5734702" y="0"/>
            <a:ext cx="5123798" cy="6172200"/>
          </a:xfrm>
          <a:prstGeom prst="roundRect">
            <a:avLst>
              <a:gd name="adj" fmla="val 6653"/>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rgbClr val="FF0000"/>
                </a:solidFill>
                <a:latin typeface="Segoe UI Semilight" panose="020B0402040204020203" pitchFamily="34" charset="0"/>
                <a:cs typeface="Segoe UI Semilight" panose="020B0402040204020203" pitchFamily="34" charset="0"/>
              </a:rPr>
              <a:t>#</a:t>
            </a:r>
            <a:r>
              <a:rPr lang="en-US" sz="1050" b="1" dirty="0">
                <a:solidFill>
                  <a:srgbClr val="FF0000"/>
                </a:solidFill>
                <a:latin typeface="Segoe UI Semilight" panose="020B0402040204020203" pitchFamily="34" charset="0"/>
                <a:cs typeface="Segoe UI Semilight" panose="020B0402040204020203" pitchFamily="34" charset="0"/>
              </a:rPr>
              <a:t>include  &lt;</a:t>
            </a:r>
            <a:r>
              <a:rPr lang="en-US" sz="1050" b="1" dirty="0" err="1">
                <a:solidFill>
                  <a:srgbClr val="FF0000"/>
                </a:solidFill>
                <a:latin typeface="Segoe UI Semilight" panose="020B0402040204020203" pitchFamily="34" charset="0"/>
                <a:cs typeface="Segoe UI Semilight" panose="020B0402040204020203" pitchFamily="34" charset="0"/>
              </a:rPr>
              <a:t>cufft.h</a:t>
            </a:r>
            <a:r>
              <a:rPr lang="en-US" sz="1050" b="1" dirty="0" smtClean="0">
                <a:solidFill>
                  <a:srgbClr val="FF0000"/>
                </a:solidFill>
                <a:latin typeface="Segoe UI Semilight" panose="020B0402040204020203" pitchFamily="34" charset="0"/>
                <a:cs typeface="Segoe UI Semilight" panose="020B0402040204020203" pitchFamily="34" charset="0"/>
              </a:rPr>
              <a:t>&gt;</a:t>
            </a:r>
          </a:p>
          <a:p>
            <a:r>
              <a:rPr lang="en-US" sz="1050" dirty="0">
                <a:solidFill>
                  <a:schemeClr val="tx1"/>
                </a:solidFill>
                <a:latin typeface="Segoe UI Semilight" panose="020B0402040204020203" pitchFamily="34" charset="0"/>
                <a:cs typeface="Segoe UI Semilight" panose="020B0402040204020203" pitchFamily="34" charset="0"/>
              </a:rPr>
              <a:t>void </a:t>
            </a:r>
            <a:r>
              <a:rPr lang="en-US" sz="1400" b="1" dirty="0" err="1">
                <a:solidFill>
                  <a:srgbClr val="00B050"/>
                </a:solidFill>
                <a:latin typeface="Segoe UI Semilight" panose="020B0402040204020203" pitchFamily="34" charset="0"/>
                <a:cs typeface="Segoe UI Semilight" panose="020B0402040204020203" pitchFamily="34" charset="0"/>
              </a:rPr>
              <a:t>cufft</a:t>
            </a:r>
            <a:r>
              <a:rPr lang="en-US" sz="1050" dirty="0">
                <a:solidFill>
                  <a:schemeClr val="tx1"/>
                </a:solidFill>
                <a:latin typeface="Segoe UI Semilight" panose="020B0402040204020203" pitchFamily="34" charset="0"/>
                <a:cs typeface="Segoe UI Semilight" panose="020B0402040204020203" pitchFamily="34" charset="0"/>
              </a:rPr>
              <a:t>(int *n, int *inverse, double *</a:t>
            </a:r>
            <a:r>
              <a:rPr lang="en-US" sz="1050" dirty="0" err="1">
                <a:solidFill>
                  <a:schemeClr val="tx1"/>
                </a:solidFill>
                <a:latin typeface="Segoe UI Semilight" panose="020B0402040204020203" pitchFamily="34" charset="0"/>
                <a:cs typeface="Segoe UI Semilight" panose="020B0402040204020203" pitchFamily="34" charset="0"/>
              </a:rPr>
              <a:t>h_idata_re,double</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h_idata_im</a:t>
            </a:r>
            <a:r>
              <a:rPr lang="en-US" sz="1050" dirty="0">
                <a:solidFill>
                  <a:schemeClr val="tx1"/>
                </a:solidFill>
                <a:latin typeface="Segoe UI Semilight" panose="020B0402040204020203" pitchFamily="34" charset="0"/>
                <a:cs typeface="Segoe UI Semilight" panose="020B0402040204020203" pitchFamily="34" charset="0"/>
              </a:rPr>
              <a:t>, double *</a:t>
            </a:r>
            <a:r>
              <a:rPr lang="en-US" sz="1050" dirty="0" err="1">
                <a:solidFill>
                  <a:schemeClr val="tx1"/>
                </a:solidFill>
                <a:latin typeface="Segoe UI Semilight" panose="020B0402040204020203" pitchFamily="34" charset="0"/>
                <a:cs typeface="Segoe UI Semilight" panose="020B0402040204020203" pitchFamily="34" charset="0"/>
              </a:rPr>
              <a:t>h_odata_re</a:t>
            </a:r>
            <a:r>
              <a:rPr lang="en-US" sz="1050" dirty="0">
                <a:solidFill>
                  <a:schemeClr val="tx1"/>
                </a:solidFill>
                <a:latin typeface="Segoe UI Semilight" panose="020B0402040204020203" pitchFamily="34" charset="0"/>
                <a:cs typeface="Segoe UI Semilight" panose="020B0402040204020203" pitchFamily="34" charset="0"/>
              </a:rPr>
              <a:t>, double *</a:t>
            </a:r>
            <a:r>
              <a:rPr lang="en-US" sz="1050" dirty="0" err="1">
                <a:solidFill>
                  <a:schemeClr val="tx1"/>
                </a:solidFill>
                <a:latin typeface="Segoe UI Semilight" panose="020B0402040204020203" pitchFamily="34" charset="0"/>
                <a:cs typeface="Segoe UI Semilight" panose="020B0402040204020203" pitchFamily="34" charset="0"/>
              </a:rPr>
              <a:t>h_odata_im</a:t>
            </a:r>
            <a:r>
              <a:rPr lang="en-US" sz="1050" dirty="0" smtClean="0">
                <a:solidFill>
                  <a:schemeClr val="tx1"/>
                </a:solidFill>
                <a:latin typeface="Segoe UI Semilight" panose="020B0402040204020203" pitchFamily="34" charset="0"/>
                <a:cs typeface="Segoe UI Semilight" panose="020B0402040204020203" pitchFamily="34" charset="0"/>
              </a:rPr>
              <a:t>)</a:t>
            </a:r>
          </a:p>
          <a:p>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cufftHandle</a:t>
            </a:r>
            <a:r>
              <a:rPr lang="en-US" sz="1050" dirty="0">
                <a:solidFill>
                  <a:schemeClr val="tx1"/>
                </a:solidFill>
                <a:latin typeface="Segoe UI Semilight" panose="020B0402040204020203" pitchFamily="34" charset="0"/>
                <a:cs typeface="Segoe UI Semilight" panose="020B0402040204020203" pitchFamily="34" charset="0"/>
              </a:rPr>
              <a:t> plan;</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a:t>
            </a:r>
          </a:p>
          <a:p>
            <a:pPr lvl="1"/>
            <a:r>
              <a:rPr lang="en-US" sz="1050" b="1" dirty="0">
                <a:solidFill>
                  <a:schemeClr val="tx1"/>
                </a:solidFill>
                <a:latin typeface="Segoe UI Semilight" panose="020B0402040204020203" pitchFamily="34" charset="0"/>
                <a:cs typeface="Segoe UI Semilight" panose="020B0402040204020203" pitchFamily="34" charset="0"/>
              </a:rPr>
              <a:t> </a:t>
            </a:r>
            <a:r>
              <a:rPr lang="en-US" sz="1050" b="1" dirty="0">
                <a:solidFill>
                  <a:srgbClr val="FF0000"/>
                </a:solidFill>
                <a:latin typeface="Segoe UI Semilight" panose="020B0402040204020203" pitchFamily="34" charset="0"/>
                <a:cs typeface="Segoe UI Semilight" panose="020B0402040204020203" pitchFamily="34" charset="0"/>
              </a:rPr>
              <a:t> </a:t>
            </a:r>
            <a:r>
              <a:rPr lang="en-US" sz="1050" b="1" dirty="0" err="1">
                <a:solidFill>
                  <a:srgbClr val="FF0000"/>
                </a:solidFill>
                <a:latin typeface="Segoe UI Semilight" panose="020B0402040204020203" pitchFamily="34" charset="0"/>
                <a:cs typeface="Segoe UI Semilight" panose="020B0402040204020203" pitchFamily="34" charset="0"/>
              </a:rPr>
              <a:t>cudaMalloc</a:t>
            </a:r>
            <a:r>
              <a:rPr lang="en-US" sz="1050" dirty="0">
                <a:solidFill>
                  <a:schemeClr val="tx1"/>
                </a:solidFill>
                <a:latin typeface="Segoe UI Semilight" panose="020B0402040204020203" pitchFamily="34" charset="0"/>
                <a:cs typeface="Segoe UI Semilight" panose="020B0402040204020203" pitchFamily="34" charset="0"/>
              </a:rPr>
              <a:t>((void**)&amp;</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sizeof</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)*(*n));</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 = (</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 malloc(</a:t>
            </a:r>
            <a:r>
              <a:rPr lang="en-US" sz="1050" dirty="0" err="1">
                <a:solidFill>
                  <a:schemeClr val="tx1"/>
                </a:solidFill>
                <a:latin typeface="Segoe UI Semilight" panose="020B0402040204020203" pitchFamily="34" charset="0"/>
                <a:cs typeface="Segoe UI Semilight" panose="020B0402040204020203" pitchFamily="34" charset="0"/>
              </a:rPr>
              <a:t>sizeof</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 (*n));</a:t>
            </a:r>
          </a:p>
          <a:p>
            <a:pPr lvl="1"/>
            <a:endParaRPr lang="en-US" sz="1050" dirty="0" smtClean="0">
              <a:solidFill>
                <a:schemeClr val="tx1"/>
              </a:solidFill>
              <a:latin typeface="Segoe UI Semilight" panose="020B0402040204020203" pitchFamily="34" charset="0"/>
              <a:cs typeface="Segoe UI Semilight" panose="020B0402040204020203" pitchFamily="34" charset="0"/>
            </a:endParaRPr>
          </a:p>
          <a:p>
            <a:pPr lvl="1"/>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dirty="0">
                <a:solidFill>
                  <a:schemeClr val="tx1"/>
                </a:solidFill>
                <a:latin typeface="Segoe UI Semilight" panose="020B0402040204020203" pitchFamily="34" charset="0"/>
                <a:cs typeface="Segoe UI Semilight" panose="020B0402040204020203" pitchFamily="34" charset="0"/>
              </a:rPr>
              <a:t>// Covert data to </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type</a:t>
            </a:r>
          </a:p>
          <a:p>
            <a:pPr lvl="1"/>
            <a:r>
              <a:rPr lang="en-US" sz="1050" dirty="0">
                <a:solidFill>
                  <a:schemeClr val="tx1"/>
                </a:solidFill>
                <a:latin typeface="Segoe UI Semilight" panose="020B0402040204020203" pitchFamily="34" charset="0"/>
                <a:cs typeface="Segoe UI Semilight" panose="020B0402040204020203" pitchFamily="34" charset="0"/>
              </a:rPr>
              <a:t>  for(int i=0; i&lt; *n; i++) {</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[i].x = </a:t>
            </a:r>
            <a:r>
              <a:rPr lang="en-US" sz="1050" dirty="0" err="1">
                <a:solidFill>
                  <a:schemeClr val="tx1"/>
                </a:solidFill>
                <a:latin typeface="Segoe UI Semilight" panose="020B0402040204020203" pitchFamily="34" charset="0"/>
                <a:cs typeface="Segoe UI Semilight" panose="020B0402040204020203" pitchFamily="34" charset="0"/>
              </a:rPr>
              <a:t>h_idata_re</a:t>
            </a:r>
            <a:r>
              <a:rPr lang="en-US" sz="1050" dirty="0">
                <a:solidFill>
                  <a:schemeClr val="tx1"/>
                </a:solidFill>
                <a:latin typeface="Segoe UI Semilight" panose="020B0402040204020203" pitchFamily="34" charset="0"/>
                <a:cs typeface="Segoe UI Semilight" panose="020B0402040204020203" pitchFamily="34" charset="0"/>
              </a:rPr>
              <a:t>[i];</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[i].y = </a:t>
            </a:r>
            <a:r>
              <a:rPr lang="en-US" sz="1050" dirty="0" err="1">
                <a:solidFill>
                  <a:schemeClr val="tx1"/>
                </a:solidFill>
                <a:latin typeface="Segoe UI Semilight" panose="020B0402040204020203" pitchFamily="34" charset="0"/>
                <a:cs typeface="Segoe UI Semilight" panose="020B0402040204020203" pitchFamily="34" charset="0"/>
              </a:rPr>
              <a:t>h_idata_im</a:t>
            </a:r>
            <a:r>
              <a:rPr lang="en-US" sz="1050" dirty="0">
                <a:solidFill>
                  <a:schemeClr val="tx1"/>
                </a:solidFill>
                <a:latin typeface="Segoe UI Semilight" panose="020B0402040204020203" pitchFamily="34" charset="0"/>
                <a:cs typeface="Segoe UI Semilight" panose="020B0402040204020203" pitchFamily="34" charset="0"/>
              </a:rPr>
              <a:t>[i];</a:t>
            </a:r>
          </a:p>
          <a:p>
            <a:pPr lvl="1"/>
            <a:r>
              <a:rPr lang="en-US" sz="1050" dirty="0">
                <a:solidFill>
                  <a:schemeClr val="tx1"/>
                </a:solidFill>
                <a:latin typeface="Segoe UI Semilight" panose="020B0402040204020203" pitchFamily="34" charset="0"/>
                <a:cs typeface="Segoe UI Semilight" panose="020B0402040204020203" pitchFamily="34" charset="0"/>
              </a:rPr>
              <a:t>  }</a:t>
            </a:r>
          </a:p>
          <a:p>
            <a:pPr lvl="1"/>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b="1" dirty="0" err="1">
                <a:solidFill>
                  <a:srgbClr val="FF0000"/>
                </a:solidFill>
                <a:latin typeface="Segoe UI Semilight" panose="020B0402040204020203" pitchFamily="34" charset="0"/>
                <a:cs typeface="Segoe UI Semilight" panose="020B0402040204020203" pitchFamily="34" charset="0"/>
              </a:rPr>
              <a:t>cudaMemcpy</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sizeof</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 (*n), </a:t>
            </a:r>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dirty="0" err="1" smtClean="0">
                <a:solidFill>
                  <a:schemeClr val="tx1"/>
                </a:solidFill>
                <a:latin typeface="Segoe UI Semilight" panose="020B0402040204020203" pitchFamily="34" charset="0"/>
                <a:cs typeface="Segoe UI Semilight" panose="020B0402040204020203" pitchFamily="34" charset="0"/>
              </a:rPr>
              <a:t>cudaMemcpyHostToDevice</a:t>
            </a:r>
            <a:r>
              <a:rPr lang="en-US" sz="1050" dirty="0">
                <a:solidFill>
                  <a:schemeClr val="tx1"/>
                </a:solidFill>
                <a:latin typeface="Segoe UI Semilight" panose="020B0402040204020203" pitchFamily="34" charset="0"/>
                <a:cs typeface="Segoe UI Semilight" panose="020B0402040204020203" pitchFamily="34" charset="0"/>
              </a:rPr>
              <a:t>);</a:t>
            </a:r>
          </a:p>
          <a:p>
            <a:pPr lvl="1"/>
            <a:endParaRPr lang="en-US" sz="1050" dirty="0">
              <a:solidFill>
                <a:schemeClr val="tx1"/>
              </a:solidFill>
              <a:latin typeface="Segoe UI Semilight" panose="020B0402040204020203" pitchFamily="34" charset="0"/>
              <a:cs typeface="Segoe UI Semilight" panose="020B0402040204020203" pitchFamily="34" charset="0"/>
            </a:endParaRPr>
          </a:p>
          <a:p>
            <a:pPr lvl="1"/>
            <a:r>
              <a:rPr lang="en-US" sz="1050" dirty="0">
                <a:solidFill>
                  <a:schemeClr val="tx1"/>
                </a:solidFill>
                <a:latin typeface="Segoe UI Semilight" panose="020B0402040204020203" pitchFamily="34" charset="0"/>
                <a:cs typeface="Segoe UI Semilight" panose="020B0402040204020203" pitchFamily="34" charset="0"/>
              </a:rPr>
              <a:t>  /* Use the CUFFT plan to transform the signal in place. */</a:t>
            </a:r>
          </a:p>
          <a:p>
            <a:pPr lvl="1"/>
            <a:r>
              <a:rPr lang="en-US" sz="1050" dirty="0">
                <a:solidFill>
                  <a:schemeClr val="tx1"/>
                </a:solidFill>
                <a:latin typeface="Segoe UI Semilight" panose="020B0402040204020203" pitchFamily="34" charset="0"/>
                <a:cs typeface="Segoe UI Semilight" panose="020B0402040204020203" pitchFamily="34" charset="0"/>
              </a:rPr>
              <a:t>  cufftPlan1d(&amp;plan, *n, CUFFT_Z2Z, 1);</a:t>
            </a:r>
          </a:p>
          <a:p>
            <a:pPr lvl="1"/>
            <a:endParaRPr lang="en-US" sz="1050" dirty="0">
              <a:solidFill>
                <a:schemeClr val="tx1"/>
              </a:solidFill>
              <a:latin typeface="Segoe UI Semilight" panose="020B0402040204020203" pitchFamily="34" charset="0"/>
              <a:cs typeface="Segoe UI Semilight" panose="020B0402040204020203" pitchFamily="34" charset="0"/>
            </a:endParaRPr>
          </a:p>
          <a:p>
            <a:pPr lvl="1"/>
            <a:r>
              <a:rPr lang="en-US" sz="1050" dirty="0">
                <a:solidFill>
                  <a:schemeClr val="tx1"/>
                </a:solidFill>
                <a:latin typeface="Segoe UI Semilight" panose="020B0402040204020203" pitchFamily="34" charset="0"/>
                <a:cs typeface="Segoe UI Semilight" panose="020B0402040204020203" pitchFamily="34" charset="0"/>
              </a:rPr>
              <a:t>  if(!*inverse ) {</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b="1" dirty="0">
                <a:solidFill>
                  <a:srgbClr val="FF0000"/>
                </a:solidFill>
                <a:latin typeface="Segoe UI Semilight" panose="020B0402040204020203" pitchFamily="34" charset="0"/>
                <a:cs typeface="Segoe UI Semilight" panose="020B0402040204020203" pitchFamily="34" charset="0"/>
              </a:rPr>
              <a:t>cufftExecZ2Z</a:t>
            </a:r>
            <a:r>
              <a:rPr lang="en-US" sz="1050" dirty="0">
                <a:solidFill>
                  <a:schemeClr val="tx1"/>
                </a:solidFill>
                <a:latin typeface="Segoe UI Semilight" panose="020B0402040204020203" pitchFamily="34" charset="0"/>
                <a:cs typeface="Segoe UI Semilight" panose="020B0402040204020203" pitchFamily="34" charset="0"/>
              </a:rPr>
              <a:t>(plan, </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CUFFT_FORWARD);</a:t>
            </a:r>
          </a:p>
          <a:p>
            <a:pPr lvl="1"/>
            <a:r>
              <a:rPr lang="en-US" sz="1050" dirty="0">
                <a:solidFill>
                  <a:schemeClr val="tx1"/>
                </a:solidFill>
                <a:latin typeface="Segoe UI Semilight" panose="020B0402040204020203" pitchFamily="34" charset="0"/>
                <a:cs typeface="Segoe UI Semilight" panose="020B0402040204020203" pitchFamily="34" charset="0"/>
              </a:rPr>
              <a:t>  } else {</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b="1" dirty="0">
                <a:solidFill>
                  <a:srgbClr val="FF0000"/>
                </a:solidFill>
                <a:latin typeface="Segoe UI Semilight" panose="020B0402040204020203" pitchFamily="34" charset="0"/>
                <a:cs typeface="Segoe UI Semilight" panose="020B0402040204020203" pitchFamily="34" charset="0"/>
              </a:rPr>
              <a:t>cufftExecZ2Z</a:t>
            </a:r>
            <a:r>
              <a:rPr lang="en-US" sz="1050" dirty="0">
                <a:solidFill>
                  <a:schemeClr val="tx1"/>
                </a:solidFill>
                <a:latin typeface="Segoe UI Semilight" panose="020B0402040204020203" pitchFamily="34" charset="0"/>
                <a:cs typeface="Segoe UI Semilight" panose="020B0402040204020203" pitchFamily="34" charset="0"/>
              </a:rPr>
              <a:t>(plan, </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CUFFT_INVERSE);</a:t>
            </a:r>
          </a:p>
          <a:p>
            <a:pPr lvl="1"/>
            <a:r>
              <a:rPr lang="en-US" sz="1050" dirty="0">
                <a:solidFill>
                  <a:schemeClr val="tx1"/>
                </a:solidFill>
                <a:latin typeface="Segoe UI Semilight" panose="020B0402040204020203" pitchFamily="34" charset="0"/>
                <a:cs typeface="Segoe UI Semilight" panose="020B0402040204020203" pitchFamily="34" charset="0"/>
              </a:rPr>
              <a:t>  }</a:t>
            </a:r>
          </a:p>
          <a:p>
            <a:pPr lvl="1"/>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b="1" dirty="0" err="1">
                <a:solidFill>
                  <a:srgbClr val="FF0000"/>
                </a:solidFill>
                <a:latin typeface="Segoe UI Semilight" panose="020B0402040204020203" pitchFamily="34" charset="0"/>
                <a:cs typeface="Segoe UI Semilight" panose="020B0402040204020203" pitchFamily="34" charset="0"/>
              </a:rPr>
              <a:t>cudaMemcpy</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sizeof</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 (*n), </a:t>
            </a:r>
            <a:r>
              <a:rPr lang="en-US" sz="1050" dirty="0" err="1">
                <a:solidFill>
                  <a:schemeClr val="tx1"/>
                </a:solidFill>
                <a:latin typeface="Segoe UI Semilight" panose="020B0402040204020203" pitchFamily="34" charset="0"/>
                <a:cs typeface="Segoe UI Semilight" panose="020B0402040204020203" pitchFamily="34" charset="0"/>
              </a:rPr>
              <a:t>cudaMemcpyDeviceToHost</a:t>
            </a:r>
            <a:r>
              <a:rPr lang="en-US" sz="1050" dirty="0">
                <a:solidFill>
                  <a:schemeClr val="tx1"/>
                </a:solidFill>
                <a:latin typeface="Segoe UI Semilight" panose="020B0402040204020203" pitchFamily="34" charset="0"/>
                <a:cs typeface="Segoe UI Semilight" panose="020B0402040204020203" pitchFamily="34" charset="0"/>
              </a:rPr>
              <a:t>);</a:t>
            </a:r>
          </a:p>
          <a:p>
            <a:pPr lvl="1"/>
            <a:endParaRPr lang="en-US" sz="1050" dirty="0">
              <a:solidFill>
                <a:schemeClr val="tx1"/>
              </a:solidFill>
              <a:latin typeface="Segoe UI Semilight" panose="020B0402040204020203" pitchFamily="34" charset="0"/>
              <a:cs typeface="Segoe UI Semilight" panose="020B0402040204020203" pitchFamily="34" charset="0"/>
            </a:endParaRPr>
          </a:p>
          <a:p>
            <a:pPr lvl="1"/>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dirty="0">
                <a:solidFill>
                  <a:schemeClr val="tx1"/>
                </a:solidFill>
                <a:latin typeface="Segoe UI Semilight" panose="020B0402040204020203" pitchFamily="34" charset="0"/>
                <a:cs typeface="Segoe UI Semilight" panose="020B0402040204020203" pitchFamily="34" charset="0"/>
              </a:rPr>
              <a:t>// split </a:t>
            </a:r>
            <a:r>
              <a:rPr lang="en-US" sz="1050" dirty="0" err="1">
                <a:solidFill>
                  <a:schemeClr val="tx1"/>
                </a:solidFill>
                <a:latin typeface="Segoe UI Semilight" panose="020B0402040204020203" pitchFamily="34" charset="0"/>
                <a:cs typeface="Segoe UI Semilight" panose="020B0402040204020203" pitchFamily="34" charset="0"/>
              </a:rPr>
              <a:t>cufftDoubleComplex</a:t>
            </a:r>
            <a:r>
              <a:rPr lang="en-US" sz="1050" dirty="0">
                <a:solidFill>
                  <a:schemeClr val="tx1"/>
                </a:solidFill>
                <a:latin typeface="Segoe UI Semilight" panose="020B0402040204020203" pitchFamily="34" charset="0"/>
                <a:cs typeface="Segoe UI Semilight" panose="020B0402040204020203" pitchFamily="34" charset="0"/>
              </a:rPr>
              <a:t> to double array</a:t>
            </a:r>
          </a:p>
          <a:p>
            <a:pPr lvl="1"/>
            <a:r>
              <a:rPr lang="en-US" sz="1050" dirty="0">
                <a:solidFill>
                  <a:schemeClr val="tx1"/>
                </a:solidFill>
                <a:latin typeface="Segoe UI Semilight" panose="020B0402040204020203" pitchFamily="34" charset="0"/>
                <a:cs typeface="Segoe UI Semilight" panose="020B0402040204020203" pitchFamily="34" charset="0"/>
              </a:rPr>
              <a:t>  for(int i=0; i&lt;*n; i++) {</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h_odata_re</a:t>
            </a:r>
            <a:r>
              <a:rPr lang="en-US" sz="1050" dirty="0">
                <a:solidFill>
                  <a:schemeClr val="tx1"/>
                </a:solidFill>
                <a:latin typeface="Segoe UI Semilight" panose="020B0402040204020203" pitchFamily="34" charset="0"/>
                <a:cs typeface="Segoe UI Semilight" panose="020B0402040204020203" pitchFamily="34" charset="0"/>
              </a:rPr>
              <a:t>[i] =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[i].x;</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dirty="0" err="1">
                <a:solidFill>
                  <a:schemeClr val="tx1"/>
                </a:solidFill>
                <a:latin typeface="Segoe UI Semilight" panose="020B0402040204020203" pitchFamily="34" charset="0"/>
                <a:cs typeface="Segoe UI Semilight" panose="020B0402040204020203" pitchFamily="34" charset="0"/>
              </a:rPr>
              <a:t>h_odata_im</a:t>
            </a:r>
            <a:r>
              <a:rPr lang="en-US" sz="1050" dirty="0">
                <a:solidFill>
                  <a:schemeClr val="tx1"/>
                </a:solidFill>
                <a:latin typeface="Segoe UI Semilight" panose="020B0402040204020203" pitchFamily="34" charset="0"/>
                <a:cs typeface="Segoe UI Semilight" panose="020B0402040204020203" pitchFamily="34" charset="0"/>
              </a:rPr>
              <a:t>[i] = </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a:solidFill>
                  <a:schemeClr val="tx1"/>
                </a:solidFill>
                <a:latin typeface="Segoe UI Semilight" panose="020B0402040204020203" pitchFamily="34" charset="0"/>
                <a:cs typeface="Segoe UI Semilight" panose="020B0402040204020203" pitchFamily="34" charset="0"/>
              </a:rPr>
              <a:t>[i].y;</a:t>
            </a:r>
          </a:p>
          <a:p>
            <a:pPr lvl="1"/>
            <a:r>
              <a:rPr lang="en-US" sz="1050" dirty="0">
                <a:solidFill>
                  <a:schemeClr val="tx1"/>
                </a:solidFill>
                <a:latin typeface="Segoe UI Semilight" panose="020B0402040204020203" pitchFamily="34" charset="0"/>
                <a:cs typeface="Segoe UI Semilight" panose="020B0402040204020203" pitchFamily="34" charset="0"/>
              </a:rPr>
              <a:t>  }</a:t>
            </a:r>
          </a:p>
          <a:p>
            <a:pPr lvl="1"/>
            <a:r>
              <a:rPr lang="en-US" sz="1050" dirty="0" smtClean="0">
                <a:solidFill>
                  <a:schemeClr val="tx1"/>
                </a:solidFill>
                <a:latin typeface="Segoe UI Semilight" panose="020B0402040204020203" pitchFamily="34" charset="0"/>
                <a:cs typeface="Segoe UI Semilight" panose="020B0402040204020203" pitchFamily="34" charset="0"/>
              </a:rPr>
              <a:t>  </a:t>
            </a:r>
            <a:r>
              <a:rPr lang="en-US" sz="1050" dirty="0">
                <a:solidFill>
                  <a:schemeClr val="tx1"/>
                </a:solidFill>
                <a:latin typeface="Segoe UI Semilight" panose="020B0402040204020203" pitchFamily="34" charset="0"/>
                <a:cs typeface="Segoe UI Semilight" panose="020B0402040204020203" pitchFamily="34" charset="0"/>
              </a:rPr>
              <a:t>/* Destroy the CUFFT plan. */</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b="1" dirty="0" err="1">
                <a:solidFill>
                  <a:srgbClr val="FF0000"/>
                </a:solidFill>
                <a:latin typeface="Segoe UI Semilight" panose="020B0402040204020203" pitchFamily="34" charset="0"/>
                <a:cs typeface="Segoe UI Semilight" panose="020B0402040204020203" pitchFamily="34" charset="0"/>
              </a:rPr>
              <a:t>cufftDestroy</a:t>
            </a:r>
            <a:r>
              <a:rPr lang="en-US" sz="1050" dirty="0">
                <a:solidFill>
                  <a:schemeClr val="tx1"/>
                </a:solidFill>
                <a:latin typeface="Segoe UI Semilight" panose="020B0402040204020203" pitchFamily="34" charset="0"/>
                <a:cs typeface="Segoe UI Semilight" panose="020B0402040204020203" pitchFamily="34" charset="0"/>
              </a:rPr>
              <a:t>(plan);</a:t>
            </a:r>
          </a:p>
          <a:p>
            <a:pPr lvl="1"/>
            <a:r>
              <a:rPr lang="en-US" sz="1050" dirty="0">
                <a:solidFill>
                  <a:schemeClr val="tx1"/>
                </a:solidFill>
                <a:latin typeface="Segoe UI Semilight" panose="020B0402040204020203" pitchFamily="34" charset="0"/>
                <a:cs typeface="Segoe UI Semilight" panose="020B0402040204020203" pitchFamily="34" charset="0"/>
              </a:rPr>
              <a:t>  </a:t>
            </a:r>
            <a:r>
              <a:rPr lang="en-US" sz="1050" b="1" dirty="0" err="1">
                <a:solidFill>
                  <a:srgbClr val="FF0000"/>
                </a:solidFill>
                <a:latin typeface="Segoe UI Semilight" panose="020B0402040204020203" pitchFamily="34" charset="0"/>
                <a:cs typeface="Segoe UI Semilight" panose="020B0402040204020203" pitchFamily="34" charset="0"/>
              </a:rPr>
              <a:t>cudaFree</a:t>
            </a:r>
            <a:r>
              <a:rPr lang="en-US" sz="1050" dirty="0">
                <a:solidFill>
                  <a:schemeClr val="tx1"/>
                </a:solidFill>
                <a:latin typeface="Segoe UI Semilight" panose="020B0402040204020203" pitchFamily="34" charset="0"/>
                <a:cs typeface="Segoe UI Semilight" panose="020B0402040204020203" pitchFamily="34" charset="0"/>
              </a:rPr>
              <a:t>(</a:t>
            </a:r>
            <a:r>
              <a:rPr lang="en-US" sz="1050" dirty="0" err="1">
                <a:solidFill>
                  <a:schemeClr val="tx1"/>
                </a:solidFill>
                <a:latin typeface="Segoe UI Semilight" panose="020B0402040204020203" pitchFamily="34" charset="0"/>
                <a:cs typeface="Segoe UI Semilight" panose="020B0402040204020203" pitchFamily="34" charset="0"/>
              </a:rPr>
              <a:t>d_data</a:t>
            </a:r>
            <a:r>
              <a:rPr lang="en-US" sz="1050" dirty="0">
                <a:solidFill>
                  <a:schemeClr val="tx1"/>
                </a:solidFill>
                <a:latin typeface="Segoe UI Semilight" panose="020B0402040204020203" pitchFamily="34" charset="0"/>
                <a:cs typeface="Segoe UI Semilight" panose="020B0402040204020203" pitchFamily="34" charset="0"/>
              </a:rPr>
              <a:t>);</a:t>
            </a:r>
          </a:p>
          <a:p>
            <a:pPr lvl="1"/>
            <a:r>
              <a:rPr lang="en-US" sz="1050" dirty="0">
                <a:solidFill>
                  <a:schemeClr val="tx1"/>
                </a:solidFill>
                <a:latin typeface="Segoe UI Semilight" panose="020B0402040204020203" pitchFamily="34" charset="0"/>
                <a:cs typeface="Segoe UI Semilight" panose="020B0402040204020203" pitchFamily="34" charset="0"/>
              </a:rPr>
              <a:t>  free(</a:t>
            </a:r>
            <a:r>
              <a:rPr lang="en-US" sz="1050" dirty="0" err="1">
                <a:solidFill>
                  <a:schemeClr val="tx1"/>
                </a:solidFill>
                <a:latin typeface="Segoe UI Semilight" panose="020B0402040204020203" pitchFamily="34" charset="0"/>
                <a:cs typeface="Segoe UI Semilight" panose="020B0402040204020203" pitchFamily="34" charset="0"/>
              </a:rPr>
              <a:t>h_data</a:t>
            </a:r>
            <a:r>
              <a:rPr lang="en-US" sz="1050" dirty="0" smtClean="0">
                <a:solidFill>
                  <a:schemeClr val="tx1"/>
                </a:solidFill>
                <a:latin typeface="Segoe UI Semilight" panose="020B0402040204020203" pitchFamily="34" charset="0"/>
                <a:cs typeface="Segoe UI Semilight" panose="020B0402040204020203" pitchFamily="34" charset="0"/>
              </a:rPr>
              <a:t>);                                 } //main</a:t>
            </a:r>
            <a:endParaRPr lang="en-US" sz="1050" dirty="0">
              <a:solidFill>
                <a:schemeClr val="tx1"/>
              </a:solidFill>
              <a:latin typeface="Segoe UI Semilight" panose="020B0402040204020203" pitchFamily="34" charset="0"/>
              <a:cs typeface="Segoe UI Semilight" panose="020B0402040204020203" pitchFamily="34" charset="0"/>
            </a:endParaRPr>
          </a:p>
        </p:txBody>
      </p:sp>
      <p:sp>
        <p:nvSpPr>
          <p:cNvPr id="15" name="Rounded Rectangle 14"/>
          <p:cNvSpPr/>
          <p:nvPr/>
        </p:nvSpPr>
        <p:spPr>
          <a:xfrm>
            <a:off x="1688079" y="1298889"/>
            <a:ext cx="2264945" cy="609600"/>
          </a:xfrm>
          <a:prstGeom prst="roundRect">
            <a:avLst>
              <a:gd name="adj" fmla="val 6245"/>
            </a:avLst>
          </a:prstGeom>
          <a:gradFill flip="none" rotWithShape="1">
            <a:gsLst>
              <a:gs pos="0">
                <a:schemeClr val="bg1">
                  <a:lumMod val="75000"/>
                  <a:lumOff val="25000"/>
                  <a:alpha val="80000"/>
                </a:schemeClr>
              </a:gs>
              <a:gs pos="100000">
                <a:schemeClr val="bg1">
                  <a:lumMod val="95000"/>
                  <a:lumOff val="5000"/>
                  <a:alpha val="80000"/>
                </a:schemeClr>
              </a:gs>
            </a:gsLst>
            <a:lin ang="6000000" scaled="0"/>
            <a:tileRect/>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rot lat="0" lon="600000" rev="0"/>
            </a:camera>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a:solidFill>
                  <a:schemeClr val="tx1"/>
                </a:solidFill>
                <a:ea typeface="DejaVu Sans" charset="0"/>
                <a:cs typeface="DejaVu Sans" charset="0"/>
              </a:rPr>
              <a:t>d</a:t>
            </a:r>
            <a:r>
              <a:rPr lang="en-US" sz="1600" b="1" dirty="0" smtClean="0">
                <a:solidFill>
                  <a:schemeClr val="tx1"/>
                </a:solidFill>
                <a:ea typeface="DejaVu Sans" charset="0"/>
                <a:cs typeface="DejaVu Sans" charset="0"/>
              </a:rPr>
              <a:t>eclare for R</a:t>
            </a:r>
            <a:endParaRPr lang="en-US" sz="1600" b="1" dirty="0">
              <a:solidFill>
                <a:schemeClr val="tx1"/>
              </a:solidFill>
              <a:ea typeface="DejaVu Sans" charset="0"/>
              <a:cs typeface="DejaVu Sans" charset="0"/>
            </a:endParaRPr>
          </a:p>
        </p:txBody>
      </p:sp>
      <p:sp>
        <p:nvSpPr>
          <p:cNvPr id="23" name="Rounded Rectangle 22"/>
          <p:cNvSpPr/>
          <p:nvPr/>
        </p:nvSpPr>
        <p:spPr>
          <a:xfrm>
            <a:off x="1688079" y="2119671"/>
            <a:ext cx="2264945" cy="609600"/>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smtClean="0">
                <a:solidFill>
                  <a:schemeClr val="tx1"/>
                </a:solidFill>
                <a:ea typeface="DejaVu Sans" charset="0"/>
                <a:cs typeface="DejaVu Sans" charset="0"/>
              </a:rPr>
              <a:t>allocate memory for CPU and GPU</a:t>
            </a:r>
            <a:endParaRPr lang="en-US" sz="1600" b="1" dirty="0">
              <a:solidFill>
                <a:schemeClr val="tx1"/>
              </a:solidFill>
              <a:ea typeface="DejaVu Sans" charset="0"/>
              <a:cs typeface="DejaVu Sans" charset="0"/>
            </a:endParaRPr>
          </a:p>
        </p:txBody>
      </p:sp>
      <p:sp>
        <p:nvSpPr>
          <p:cNvPr id="27" name="Rounded Rectangle 26"/>
          <p:cNvSpPr/>
          <p:nvPr/>
        </p:nvSpPr>
        <p:spPr>
          <a:xfrm>
            <a:off x="1688079" y="2968496"/>
            <a:ext cx="2264945" cy="609600"/>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smtClean="0">
                <a:solidFill>
                  <a:schemeClr val="tx1"/>
                </a:solidFill>
                <a:ea typeface="DejaVu Sans" charset="0"/>
                <a:cs typeface="DejaVu Sans" charset="0"/>
              </a:rPr>
              <a:t>Copy memory from CPU to GPU</a:t>
            </a:r>
            <a:endParaRPr lang="en-US" sz="1600" b="1" dirty="0">
              <a:solidFill>
                <a:schemeClr val="tx1"/>
              </a:solidFill>
              <a:ea typeface="DejaVu Sans" charset="0"/>
              <a:cs typeface="DejaVu Sans" charset="0"/>
            </a:endParaRPr>
          </a:p>
        </p:txBody>
      </p:sp>
      <p:sp>
        <p:nvSpPr>
          <p:cNvPr id="30" name="Rounded Rectangle 29"/>
          <p:cNvSpPr/>
          <p:nvPr/>
        </p:nvSpPr>
        <p:spPr>
          <a:xfrm>
            <a:off x="1688079" y="3787090"/>
            <a:ext cx="2264945" cy="609600"/>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smtClean="0">
                <a:solidFill>
                  <a:schemeClr val="tx1"/>
                </a:solidFill>
                <a:ea typeface="DejaVu Sans" charset="0"/>
                <a:cs typeface="DejaVu Sans" charset="0"/>
              </a:rPr>
              <a:t>Call CUDA API</a:t>
            </a:r>
            <a:endParaRPr lang="en-US" sz="1600" b="1" dirty="0">
              <a:solidFill>
                <a:schemeClr val="tx1"/>
              </a:solidFill>
              <a:ea typeface="DejaVu Sans" charset="0"/>
              <a:cs typeface="DejaVu Sans" charset="0"/>
            </a:endParaRPr>
          </a:p>
        </p:txBody>
      </p:sp>
      <p:sp>
        <p:nvSpPr>
          <p:cNvPr id="33" name="Rounded Rectangle 32"/>
          <p:cNvSpPr/>
          <p:nvPr/>
        </p:nvSpPr>
        <p:spPr>
          <a:xfrm>
            <a:off x="1688079" y="4605684"/>
            <a:ext cx="2264945" cy="609600"/>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smtClean="0">
                <a:solidFill>
                  <a:schemeClr val="tx1"/>
                </a:solidFill>
                <a:ea typeface="DejaVu Sans" charset="0"/>
                <a:cs typeface="DejaVu Sans" charset="0"/>
              </a:rPr>
              <a:t>Copy memory back from GPU to CPU</a:t>
            </a:r>
            <a:endParaRPr lang="en-US" sz="1600" b="1" dirty="0">
              <a:solidFill>
                <a:schemeClr val="tx1"/>
              </a:solidFill>
              <a:ea typeface="DejaVu Sans" charset="0"/>
              <a:cs typeface="DejaVu Sans" charset="0"/>
            </a:endParaRPr>
          </a:p>
        </p:txBody>
      </p:sp>
      <p:sp>
        <p:nvSpPr>
          <p:cNvPr id="36" name="Rounded Rectangle 35"/>
          <p:cNvSpPr/>
          <p:nvPr/>
        </p:nvSpPr>
        <p:spPr>
          <a:xfrm>
            <a:off x="1688079" y="5424278"/>
            <a:ext cx="2264945" cy="609600"/>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600" b="1" dirty="0" smtClean="0">
                <a:solidFill>
                  <a:schemeClr val="tx1"/>
                </a:solidFill>
                <a:ea typeface="DejaVu Sans" charset="0"/>
                <a:cs typeface="DejaVu Sans" charset="0"/>
              </a:rPr>
              <a:t>Free memory</a:t>
            </a:r>
            <a:endParaRPr lang="en-US" sz="1600" b="1" dirty="0">
              <a:solidFill>
                <a:schemeClr val="tx1"/>
              </a:solidFill>
              <a:ea typeface="DejaVu Sans" charset="0"/>
              <a:cs typeface="DejaVu Sans" charset="0"/>
            </a:endParaRPr>
          </a:p>
        </p:txBody>
      </p:sp>
    </p:spTree>
    <p:extLst>
      <p:ext uri="{BB962C8B-B14F-4D97-AF65-F5344CB8AC3E}">
        <p14:creationId xmlns:p14="http://schemas.microsoft.com/office/powerpoint/2010/main" val="23828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5" grpId="0" animBg="1"/>
      <p:bldP spid="23" grpId="0" animBg="1"/>
      <p:bldP spid="27" grpId="0" animBg="1"/>
      <p:bldP spid="30" grpId="0" animBg="1"/>
      <p:bldP spid="33"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61673" y="298653"/>
            <a:ext cx="8996230" cy="536777"/>
          </a:xfrm>
        </p:spPr>
        <p:txBody>
          <a:bodyPr/>
          <a:lstStyle/>
          <a:p>
            <a:pPr>
              <a:buFont typeface="Wingdings" panose="05000000000000000000" pitchFamily="2" charset="2"/>
              <a:buChar char="Ø"/>
            </a:pPr>
            <a:r>
              <a:rPr lang="en-US" dirty="0" smtClean="0"/>
              <a:t>Compile and link to Shared Object (.so)</a:t>
            </a:r>
            <a:endParaRPr lang="en-US" dirty="0"/>
          </a:p>
        </p:txBody>
      </p:sp>
      <p:sp>
        <p:nvSpPr>
          <p:cNvPr id="5" name="Content Placeholder 2"/>
          <p:cNvSpPr txBox="1">
            <a:spLocks/>
          </p:cNvSpPr>
          <p:nvPr/>
        </p:nvSpPr>
        <p:spPr>
          <a:xfrm>
            <a:off x="1361673" y="2095993"/>
            <a:ext cx="8996230" cy="536777"/>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bg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bg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t>Load Shared Object (.so) in Wrapper</a:t>
            </a:r>
            <a:endParaRPr lang="en-US" dirty="0"/>
          </a:p>
        </p:txBody>
      </p:sp>
      <p:sp>
        <p:nvSpPr>
          <p:cNvPr id="6" name="TextBox 5"/>
          <p:cNvSpPr txBox="1"/>
          <p:nvPr/>
        </p:nvSpPr>
        <p:spPr>
          <a:xfrm>
            <a:off x="1835523" y="771130"/>
            <a:ext cx="6185647" cy="1169551"/>
          </a:xfrm>
          <a:prstGeom prst="rect">
            <a:avLst/>
          </a:prstGeom>
          <a:noFill/>
          <a:ln>
            <a:solidFill>
              <a:schemeClr val="bg1"/>
            </a:solidFill>
          </a:ln>
        </p:spPr>
        <p:txBody>
          <a:bodyPr wrap="square" rtlCol="0">
            <a:spAutoFit/>
          </a:bodyPr>
          <a:lstStyle/>
          <a:p>
            <a:pPr algn="ctr"/>
            <a:r>
              <a:rPr lang="en-US" sz="1400" dirty="0" err="1">
                <a:solidFill>
                  <a:schemeClr val="bg2"/>
                </a:solidFill>
                <a:latin typeface="Trebuchet MS" pitchFamily="34" charset="0"/>
              </a:rPr>
              <a:t>nvcc</a:t>
            </a:r>
            <a:r>
              <a:rPr lang="en-US" sz="1400" dirty="0">
                <a:solidFill>
                  <a:schemeClr val="bg2"/>
                </a:solidFill>
                <a:latin typeface="Trebuchet MS" pitchFamily="34" charset="0"/>
              </a:rPr>
              <a:t> -O3 -arch=sm_35 -G -I/</a:t>
            </a:r>
            <a:r>
              <a:rPr lang="en-US" sz="1400" dirty="0" err="1">
                <a:solidFill>
                  <a:schemeClr val="bg2"/>
                </a:solidFill>
                <a:latin typeface="Trebuchet MS" pitchFamily="34" charset="0"/>
              </a:rPr>
              <a:t>usr</a:t>
            </a:r>
            <a:r>
              <a:rPr lang="en-US" sz="1400" dirty="0">
                <a:solidFill>
                  <a:schemeClr val="bg2"/>
                </a:solidFill>
                <a:latin typeface="Trebuchet MS" pitchFamily="34" charset="0"/>
              </a:rPr>
              <a:t>/local/cuda/r65/include \</a:t>
            </a:r>
          </a:p>
          <a:p>
            <a:pPr algn="ctr"/>
            <a:r>
              <a:rPr lang="en-US" sz="1400" dirty="0">
                <a:solidFill>
                  <a:schemeClr val="bg2"/>
                </a:solidFill>
                <a:latin typeface="Trebuchet MS" pitchFamily="34" charset="0"/>
              </a:rPr>
              <a:t>   </a:t>
            </a:r>
            <a:r>
              <a:rPr lang="en-US" sz="1400" dirty="0" smtClean="0">
                <a:solidFill>
                  <a:schemeClr val="bg2"/>
                </a:solidFill>
                <a:latin typeface="Trebuchet MS" pitchFamily="34" charset="0"/>
              </a:rPr>
              <a:t>-</a:t>
            </a:r>
            <a:r>
              <a:rPr lang="en-US" sz="1400" dirty="0">
                <a:solidFill>
                  <a:schemeClr val="bg2"/>
                </a:solidFill>
                <a:latin typeface="Trebuchet MS" pitchFamily="34" charset="0"/>
              </a:rPr>
              <a:t>I/home/patricz/tools/R-3.0.2/include/ \</a:t>
            </a:r>
          </a:p>
          <a:p>
            <a:pPr algn="ctr"/>
            <a:r>
              <a:rPr lang="en-US" sz="1400" dirty="0">
                <a:solidFill>
                  <a:schemeClr val="bg2"/>
                </a:solidFill>
                <a:latin typeface="Trebuchet MS" pitchFamily="34" charset="0"/>
              </a:rPr>
              <a:t>    -L/home/patricz/tools/R/lib64/R/lib </a:t>
            </a:r>
            <a:r>
              <a:rPr lang="en-US" sz="1400" dirty="0" smtClean="0">
                <a:solidFill>
                  <a:schemeClr val="bg2"/>
                </a:solidFill>
                <a:latin typeface="Trebuchet MS" pitchFamily="34" charset="0"/>
              </a:rPr>
              <a:t>–</a:t>
            </a:r>
            <a:r>
              <a:rPr lang="en-US" sz="1400" dirty="0" err="1" smtClean="0">
                <a:solidFill>
                  <a:schemeClr val="bg2"/>
                </a:solidFill>
                <a:latin typeface="Trebuchet MS" pitchFamily="34" charset="0"/>
              </a:rPr>
              <a:t>lR</a:t>
            </a:r>
            <a:r>
              <a:rPr lang="en-US" sz="1400" dirty="0" smtClean="0">
                <a:solidFill>
                  <a:schemeClr val="bg2"/>
                </a:solidFill>
                <a:latin typeface="Trebuchet MS" pitchFamily="34" charset="0"/>
              </a:rPr>
              <a:t> \</a:t>
            </a:r>
          </a:p>
          <a:p>
            <a:r>
              <a:rPr lang="en-US" sz="1400" dirty="0" smtClean="0">
                <a:solidFill>
                  <a:schemeClr val="bg2"/>
                </a:solidFill>
                <a:latin typeface="Trebuchet MS" pitchFamily="34" charset="0"/>
              </a:rPr>
              <a:t>                          -L/</a:t>
            </a:r>
            <a:r>
              <a:rPr lang="en-US" sz="1400" dirty="0" err="1" smtClean="0">
                <a:solidFill>
                  <a:schemeClr val="bg2"/>
                </a:solidFill>
                <a:latin typeface="Trebuchet MS" pitchFamily="34" charset="0"/>
              </a:rPr>
              <a:t>usr</a:t>
            </a:r>
            <a:r>
              <a:rPr lang="en-US" sz="1400" dirty="0" smtClean="0">
                <a:solidFill>
                  <a:schemeClr val="bg2"/>
                </a:solidFill>
                <a:latin typeface="Trebuchet MS" pitchFamily="34" charset="0"/>
              </a:rPr>
              <a:t>/local/cuda/r65/lib64 </a:t>
            </a:r>
            <a:r>
              <a:rPr lang="en-US" sz="1400" dirty="0">
                <a:solidFill>
                  <a:schemeClr val="bg2"/>
                </a:solidFill>
                <a:latin typeface="Trebuchet MS" pitchFamily="34" charset="0"/>
              </a:rPr>
              <a:t>-</a:t>
            </a:r>
            <a:r>
              <a:rPr lang="en-US" sz="1400" dirty="0" err="1">
                <a:solidFill>
                  <a:schemeClr val="bg2"/>
                </a:solidFill>
                <a:latin typeface="Trebuchet MS" pitchFamily="34" charset="0"/>
              </a:rPr>
              <a:t>lcufft</a:t>
            </a:r>
            <a:r>
              <a:rPr lang="en-US" sz="1400" dirty="0">
                <a:solidFill>
                  <a:schemeClr val="bg2"/>
                </a:solidFill>
                <a:latin typeface="Trebuchet MS" pitchFamily="34" charset="0"/>
              </a:rPr>
              <a:t> \</a:t>
            </a:r>
          </a:p>
          <a:p>
            <a:pPr algn="ctr"/>
            <a:r>
              <a:rPr lang="en-US" sz="1400" dirty="0">
                <a:solidFill>
                  <a:schemeClr val="bg2"/>
                </a:solidFill>
                <a:latin typeface="Trebuchet MS" pitchFamily="34" charset="0"/>
              </a:rPr>
              <a:t>    </a:t>
            </a:r>
            <a:r>
              <a:rPr lang="en-US" sz="1400" dirty="0" smtClean="0">
                <a:solidFill>
                  <a:schemeClr val="bg2"/>
                </a:solidFill>
                <a:latin typeface="Trebuchet MS" pitchFamily="34" charset="0"/>
              </a:rPr>
              <a:t>       --</a:t>
            </a:r>
            <a:r>
              <a:rPr lang="en-US" sz="1400" dirty="0">
                <a:solidFill>
                  <a:schemeClr val="bg2"/>
                </a:solidFill>
                <a:latin typeface="Trebuchet MS" pitchFamily="34" charset="0"/>
              </a:rPr>
              <a:t>shared -</a:t>
            </a:r>
            <a:r>
              <a:rPr lang="en-US" sz="1400" dirty="0" err="1">
                <a:solidFill>
                  <a:schemeClr val="bg2"/>
                </a:solidFill>
                <a:latin typeface="Trebuchet MS" pitchFamily="34" charset="0"/>
              </a:rPr>
              <a:t>Xcompiler</a:t>
            </a:r>
            <a:r>
              <a:rPr lang="en-US" sz="1400" dirty="0">
                <a:solidFill>
                  <a:schemeClr val="bg2"/>
                </a:solidFill>
                <a:latin typeface="Trebuchet MS" pitchFamily="34" charset="0"/>
              </a:rPr>
              <a:t> -</a:t>
            </a:r>
            <a:r>
              <a:rPr lang="en-US" sz="1400" dirty="0" err="1">
                <a:solidFill>
                  <a:schemeClr val="bg2"/>
                </a:solidFill>
                <a:latin typeface="Trebuchet MS" pitchFamily="34" charset="0"/>
              </a:rPr>
              <a:t>fPIC</a:t>
            </a:r>
            <a:r>
              <a:rPr lang="en-US" sz="1400" dirty="0">
                <a:solidFill>
                  <a:schemeClr val="bg2"/>
                </a:solidFill>
                <a:latin typeface="Trebuchet MS" pitchFamily="34" charset="0"/>
              </a:rPr>
              <a:t> -o </a:t>
            </a:r>
            <a:r>
              <a:rPr lang="en-US" sz="1400" b="1" dirty="0">
                <a:solidFill>
                  <a:srgbClr val="92D050"/>
                </a:solidFill>
                <a:latin typeface="Trebuchet MS" pitchFamily="34" charset="0"/>
              </a:rPr>
              <a:t>cufft.so</a:t>
            </a:r>
            <a:r>
              <a:rPr lang="en-US" sz="1400" dirty="0">
                <a:solidFill>
                  <a:schemeClr val="bg2"/>
                </a:solidFill>
                <a:latin typeface="Trebuchet MS" pitchFamily="34" charset="0"/>
              </a:rPr>
              <a:t> cufft-R.cu</a:t>
            </a:r>
            <a:endParaRPr lang="en-US" sz="1400" dirty="0" smtClean="0">
              <a:solidFill>
                <a:schemeClr val="bg2"/>
              </a:solidFill>
              <a:latin typeface="Trebuchet MS" pitchFamily="34" charset="0"/>
            </a:endParaRPr>
          </a:p>
        </p:txBody>
      </p:sp>
      <p:sp>
        <p:nvSpPr>
          <p:cNvPr id="7" name="Rounded Rectangle 6"/>
          <p:cNvSpPr/>
          <p:nvPr/>
        </p:nvSpPr>
        <p:spPr>
          <a:xfrm>
            <a:off x="1835523" y="2632770"/>
            <a:ext cx="5865061" cy="3395051"/>
          </a:xfrm>
          <a:prstGeom prst="roundRect">
            <a:avLst>
              <a:gd name="adj" fmla="val 6653"/>
            </a:avLst>
          </a:prstGeom>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latin typeface="Trebuchet MS" pitchFamily="34" charset="0"/>
              </a:rPr>
              <a:t>cufft1D &lt;- function(x, inverse=FALSE)</a:t>
            </a:r>
          </a:p>
          <a:p>
            <a:r>
              <a:rPr lang="en-US" sz="1400" dirty="0">
                <a:solidFill>
                  <a:schemeClr val="tx1"/>
                </a:solidFill>
                <a:latin typeface="Trebuchet MS" pitchFamily="34" charset="0"/>
              </a:rPr>
              <a:t>{</a:t>
            </a:r>
          </a:p>
          <a:p>
            <a:r>
              <a:rPr lang="en-US" sz="1400" b="1" dirty="0">
                <a:solidFill>
                  <a:srgbClr val="FF0000"/>
                </a:solidFill>
                <a:latin typeface="Trebuchet MS" pitchFamily="34" charset="0"/>
              </a:rPr>
              <a:t>              dyn.load("cufft.so")</a:t>
            </a:r>
          </a:p>
          <a:p>
            <a:r>
              <a:rPr lang="en-US" sz="1400" dirty="0">
                <a:solidFill>
                  <a:schemeClr val="tx1"/>
                </a:solidFill>
                <a:latin typeface="Trebuchet MS" pitchFamily="34" charset="0"/>
              </a:rPr>
              <a:t>              n   &lt;- length(x)</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rst</a:t>
            </a:r>
            <a:r>
              <a:rPr lang="en-US" sz="1400" dirty="0">
                <a:solidFill>
                  <a:schemeClr val="tx1"/>
                </a:solidFill>
                <a:latin typeface="Trebuchet MS" pitchFamily="34" charset="0"/>
              </a:rPr>
              <a:t> &lt;- </a:t>
            </a:r>
            <a:r>
              <a:rPr lang="en-US" sz="1400" b="1" dirty="0">
                <a:solidFill>
                  <a:srgbClr val="FF0000"/>
                </a:solidFill>
                <a:latin typeface="Trebuchet MS" pitchFamily="34" charset="0"/>
              </a:rPr>
              <a:t>.C</a:t>
            </a:r>
            <a:r>
              <a:rPr lang="en-US" sz="1400" dirty="0">
                <a:solidFill>
                  <a:schemeClr val="tx1"/>
                </a:solidFill>
                <a:latin typeface="Trebuchet MS" pitchFamily="34" charset="0"/>
              </a:rPr>
              <a:t>("</a:t>
            </a:r>
            <a:r>
              <a:rPr lang="en-US" sz="1600" b="1" dirty="0">
                <a:solidFill>
                  <a:srgbClr val="00B050"/>
                </a:solidFill>
                <a:latin typeface="Trebuchet MS" pitchFamily="34" charset="0"/>
              </a:rPr>
              <a:t>cufft</a:t>
            </a:r>
            <a:r>
              <a:rPr lang="en-US" sz="1400" dirty="0">
                <a:solidFill>
                  <a:schemeClr val="tx1"/>
                </a:solidFill>
                <a:latin typeface="Trebuchet MS" pitchFamily="34" charset="0"/>
              </a:rPr>
              <a:t>",</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as.integer</a:t>
            </a:r>
            <a:r>
              <a:rPr lang="en-US" sz="1400" dirty="0">
                <a:solidFill>
                  <a:schemeClr val="tx1"/>
                </a:solidFill>
                <a:latin typeface="Trebuchet MS" pitchFamily="34" charset="0"/>
              </a:rPr>
              <a:t>(n),</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as.integer</a:t>
            </a:r>
            <a:r>
              <a:rPr lang="en-US" sz="1400" dirty="0">
                <a:solidFill>
                  <a:schemeClr val="tx1"/>
                </a:solidFill>
                <a:latin typeface="Trebuchet MS" pitchFamily="34" charset="0"/>
              </a:rPr>
              <a:t>(inverse),</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as.double</a:t>
            </a:r>
            <a:r>
              <a:rPr lang="en-US" sz="1400" dirty="0">
                <a:solidFill>
                  <a:schemeClr val="tx1"/>
                </a:solidFill>
                <a:latin typeface="Trebuchet MS" pitchFamily="34" charset="0"/>
              </a:rPr>
              <a:t>(Re(z)),</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as.double</a:t>
            </a:r>
            <a:r>
              <a:rPr lang="en-US" sz="1400" dirty="0">
                <a:solidFill>
                  <a:schemeClr val="tx1"/>
                </a:solidFill>
                <a:latin typeface="Trebuchet MS" pitchFamily="34" charset="0"/>
              </a:rPr>
              <a:t>(</a:t>
            </a:r>
            <a:r>
              <a:rPr lang="en-US" sz="1400" dirty="0" err="1">
                <a:solidFill>
                  <a:schemeClr val="tx1"/>
                </a:solidFill>
                <a:latin typeface="Trebuchet MS" pitchFamily="34" charset="0"/>
              </a:rPr>
              <a:t>Im</a:t>
            </a:r>
            <a:r>
              <a:rPr lang="en-US" sz="1400" dirty="0">
                <a:solidFill>
                  <a:schemeClr val="tx1"/>
                </a:solidFill>
                <a:latin typeface="Trebuchet MS" pitchFamily="34" charset="0"/>
              </a:rPr>
              <a:t>(z)),</a:t>
            </a:r>
          </a:p>
          <a:p>
            <a:r>
              <a:rPr lang="en-US" sz="1400" dirty="0">
                <a:solidFill>
                  <a:schemeClr val="tx1"/>
                </a:solidFill>
                <a:latin typeface="Trebuchet MS" pitchFamily="34" charset="0"/>
              </a:rPr>
              <a:t>                            re=double(length=n),</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im</a:t>
            </a:r>
            <a:r>
              <a:rPr lang="en-US" sz="1400" dirty="0">
                <a:solidFill>
                  <a:schemeClr val="tx1"/>
                </a:solidFill>
                <a:latin typeface="Trebuchet MS" pitchFamily="34" charset="0"/>
              </a:rPr>
              <a:t>=double(length=n))</a:t>
            </a:r>
          </a:p>
          <a:p>
            <a:r>
              <a:rPr lang="en-US" sz="1400" dirty="0">
                <a:solidFill>
                  <a:schemeClr val="tx1"/>
                </a:solidFill>
                <a:latin typeface="Trebuchet MS" pitchFamily="34" charset="0"/>
              </a:rPr>
              <a:t>        </a:t>
            </a:r>
            <a:r>
              <a:rPr lang="en-US" sz="1400" dirty="0" err="1">
                <a:solidFill>
                  <a:schemeClr val="tx1"/>
                </a:solidFill>
                <a:latin typeface="Trebuchet MS" pitchFamily="34" charset="0"/>
              </a:rPr>
              <a:t>rst</a:t>
            </a:r>
            <a:r>
              <a:rPr lang="en-US" sz="1400" dirty="0">
                <a:solidFill>
                  <a:schemeClr val="tx1"/>
                </a:solidFill>
                <a:latin typeface="Trebuchet MS" pitchFamily="34" charset="0"/>
              </a:rPr>
              <a:t> &lt;- complex(real = </a:t>
            </a:r>
            <a:r>
              <a:rPr lang="en-US" sz="1400" dirty="0" err="1">
                <a:solidFill>
                  <a:schemeClr val="tx1"/>
                </a:solidFill>
                <a:latin typeface="Trebuchet MS" pitchFamily="34" charset="0"/>
              </a:rPr>
              <a:t>rst</a:t>
            </a:r>
            <a:r>
              <a:rPr lang="en-US" sz="1400" dirty="0">
                <a:solidFill>
                  <a:schemeClr val="tx1"/>
                </a:solidFill>
                <a:latin typeface="Trebuchet MS" pitchFamily="34" charset="0"/>
              </a:rPr>
              <a:t>[["re"]], imaginary = </a:t>
            </a:r>
            <a:r>
              <a:rPr lang="en-US" sz="1400" dirty="0" err="1">
                <a:solidFill>
                  <a:schemeClr val="tx1"/>
                </a:solidFill>
                <a:latin typeface="Trebuchet MS" pitchFamily="34" charset="0"/>
              </a:rPr>
              <a:t>rst</a:t>
            </a:r>
            <a:r>
              <a:rPr lang="en-US" sz="1400" dirty="0">
                <a:solidFill>
                  <a:schemeClr val="tx1"/>
                </a:solidFill>
                <a:latin typeface="Trebuchet MS" pitchFamily="34" charset="0"/>
              </a:rPr>
              <a:t>[["</a:t>
            </a:r>
            <a:r>
              <a:rPr lang="en-US" sz="1400" dirty="0" err="1">
                <a:solidFill>
                  <a:schemeClr val="tx1"/>
                </a:solidFill>
                <a:latin typeface="Trebuchet MS" pitchFamily="34" charset="0"/>
              </a:rPr>
              <a:t>im</a:t>
            </a:r>
            <a:r>
              <a:rPr lang="en-US" sz="1400" dirty="0">
                <a:solidFill>
                  <a:schemeClr val="tx1"/>
                </a:solidFill>
                <a:latin typeface="Trebuchet MS" pitchFamily="34" charset="0"/>
              </a:rPr>
              <a:t>"]])</a:t>
            </a:r>
          </a:p>
          <a:p>
            <a:r>
              <a:rPr lang="en-US" sz="1400" dirty="0">
                <a:solidFill>
                  <a:schemeClr val="tx1"/>
                </a:solidFill>
                <a:latin typeface="Trebuchet MS" pitchFamily="34" charset="0"/>
              </a:rPr>
              <a:t>        return(</a:t>
            </a:r>
            <a:r>
              <a:rPr lang="en-US" sz="1400" dirty="0" err="1">
                <a:solidFill>
                  <a:schemeClr val="tx1"/>
                </a:solidFill>
                <a:latin typeface="Trebuchet MS" pitchFamily="34" charset="0"/>
              </a:rPr>
              <a:t>rst</a:t>
            </a:r>
            <a:r>
              <a:rPr lang="en-US" sz="1400" dirty="0">
                <a:solidFill>
                  <a:schemeClr val="tx1"/>
                </a:solidFill>
                <a:latin typeface="Trebuchet MS" pitchFamily="34" charset="0"/>
              </a:rPr>
              <a:t>)</a:t>
            </a:r>
          </a:p>
          <a:p>
            <a:r>
              <a:rPr lang="en-US" sz="1400" dirty="0">
                <a:solidFill>
                  <a:schemeClr val="tx1"/>
                </a:solidFill>
                <a:latin typeface="Trebuchet MS" pitchFamily="34" charset="0"/>
              </a:rPr>
              <a:t>}</a:t>
            </a:r>
          </a:p>
        </p:txBody>
      </p:sp>
    </p:spTree>
    <p:extLst>
      <p:ext uri="{BB962C8B-B14F-4D97-AF65-F5344CB8AC3E}">
        <p14:creationId xmlns:p14="http://schemas.microsoft.com/office/powerpoint/2010/main" val="2537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61673" y="523102"/>
            <a:ext cx="8996230" cy="536777"/>
          </a:xfrm>
        </p:spPr>
        <p:txBody>
          <a:bodyPr/>
          <a:lstStyle/>
          <a:p>
            <a:pPr>
              <a:buFont typeface="Wingdings" panose="05000000000000000000" pitchFamily="2" charset="2"/>
              <a:buChar char="Ø"/>
            </a:pPr>
            <a:r>
              <a:rPr lang="en-US" dirty="0" smtClean="0"/>
              <a:t>Execute and Testing</a:t>
            </a:r>
            <a:endParaRPr lang="en-US" dirty="0"/>
          </a:p>
        </p:txBody>
      </p:sp>
      <p:sp>
        <p:nvSpPr>
          <p:cNvPr id="8" name="TextBox 7"/>
          <p:cNvSpPr txBox="1"/>
          <p:nvPr/>
        </p:nvSpPr>
        <p:spPr>
          <a:xfrm>
            <a:off x="1944755" y="1567587"/>
            <a:ext cx="7830065" cy="3570208"/>
          </a:xfrm>
          <a:prstGeom prst="rect">
            <a:avLst/>
          </a:prstGeom>
          <a:noFill/>
          <a:ln>
            <a:solidFill>
              <a:schemeClr val="bg2"/>
            </a:solidFill>
          </a:ln>
        </p:spPr>
        <p:txBody>
          <a:bodyPr wrap="square" rtlCol="0">
            <a:spAutoFit/>
          </a:bodyPr>
          <a:lstStyle/>
          <a:p>
            <a:r>
              <a:rPr lang="en-US" sz="1400" dirty="0">
                <a:solidFill>
                  <a:schemeClr val="bg2"/>
                </a:solidFill>
                <a:latin typeface="Trebuchet MS" pitchFamily="34" charset="0"/>
              </a:rPr>
              <a:t>&gt; </a:t>
            </a:r>
            <a:r>
              <a:rPr lang="en-US" sz="1600" dirty="0">
                <a:solidFill>
                  <a:srgbClr val="FFC000"/>
                </a:solidFill>
                <a:latin typeface="Trebuchet MS" pitchFamily="34" charset="0"/>
              </a:rPr>
              <a:t>source("</a:t>
            </a:r>
            <a:r>
              <a:rPr lang="en-US" sz="1600" dirty="0" err="1">
                <a:solidFill>
                  <a:srgbClr val="FFC000"/>
                </a:solidFill>
                <a:latin typeface="Trebuchet MS" pitchFamily="34" charset="0"/>
              </a:rPr>
              <a:t>wrap.R</a:t>
            </a:r>
            <a:r>
              <a:rPr lang="en-US" sz="1600" dirty="0">
                <a:solidFill>
                  <a:srgbClr val="FFC000"/>
                </a:solidFill>
                <a:latin typeface="Trebuchet MS" pitchFamily="34" charset="0"/>
              </a:rPr>
              <a:t>")</a:t>
            </a:r>
          </a:p>
          <a:p>
            <a:endParaRPr lang="en-US" sz="1400" dirty="0" smtClean="0">
              <a:solidFill>
                <a:schemeClr val="bg2"/>
              </a:solidFill>
              <a:latin typeface="Trebuchet MS" pitchFamily="34" charset="0"/>
            </a:endParaRPr>
          </a:p>
          <a:p>
            <a:r>
              <a:rPr lang="en-US" sz="1400" dirty="0" smtClean="0">
                <a:solidFill>
                  <a:schemeClr val="bg2"/>
                </a:solidFill>
                <a:latin typeface="Trebuchet MS" pitchFamily="34" charset="0"/>
              </a:rPr>
              <a:t>&gt; </a:t>
            </a:r>
            <a:r>
              <a:rPr lang="en-US" sz="1400" dirty="0" err="1">
                <a:solidFill>
                  <a:schemeClr val="bg2"/>
                </a:solidFill>
                <a:latin typeface="Trebuchet MS" pitchFamily="34" charset="0"/>
              </a:rPr>
              <a:t>num</a:t>
            </a:r>
            <a:r>
              <a:rPr lang="en-US" sz="1400" dirty="0">
                <a:solidFill>
                  <a:schemeClr val="bg2"/>
                </a:solidFill>
                <a:latin typeface="Trebuchet MS" pitchFamily="34" charset="0"/>
              </a:rPr>
              <a:t> &lt;- 4</a:t>
            </a:r>
          </a:p>
          <a:p>
            <a:r>
              <a:rPr lang="en-US" sz="1400" dirty="0">
                <a:solidFill>
                  <a:schemeClr val="bg2"/>
                </a:solidFill>
                <a:latin typeface="Trebuchet MS" pitchFamily="34" charset="0"/>
              </a:rPr>
              <a:t>&gt; z &lt;-  complex(real = stats::</a:t>
            </a:r>
            <a:r>
              <a:rPr lang="en-US" sz="1400" dirty="0" err="1">
                <a:solidFill>
                  <a:schemeClr val="bg2"/>
                </a:solidFill>
                <a:latin typeface="Trebuchet MS" pitchFamily="34" charset="0"/>
              </a:rPr>
              <a:t>rnorm</a:t>
            </a:r>
            <a:r>
              <a:rPr lang="en-US" sz="1400" dirty="0">
                <a:solidFill>
                  <a:schemeClr val="bg2"/>
                </a:solidFill>
                <a:latin typeface="Trebuchet MS" pitchFamily="34" charset="0"/>
              </a:rPr>
              <a:t>(</a:t>
            </a:r>
            <a:r>
              <a:rPr lang="en-US" sz="1400" dirty="0" err="1">
                <a:solidFill>
                  <a:schemeClr val="bg2"/>
                </a:solidFill>
                <a:latin typeface="Trebuchet MS" pitchFamily="34" charset="0"/>
              </a:rPr>
              <a:t>num</a:t>
            </a:r>
            <a:r>
              <a:rPr lang="en-US" sz="1400" dirty="0">
                <a:solidFill>
                  <a:schemeClr val="bg2"/>
                </a:solidFill>
                <a:latin typeface="Trebuchet MS" pitchFamily="34" charset="0"/>
              </a:rPr>
              <a:t>), imaginary = stats::</a:t>
            </a:r>
            <a:r>
              <a:rPr lang="en-US" sz="1400" dirty="0" err="1">
                <a:solidFill>
                  <a:schemeClr val="bg2"/>
                </a:solidFill>
                <a:latin typeface="Trebuchet MS" pitchFamily="34" charset="0"/>
              </a:rPr>
              <a:t>rnorm</a:t>
            </a:r>
            <a:r>
              <a:rPr lang="en-US" sz="1400" dirty="0">
                <a:solidFill>
                  <a:schemeClr val="bg2"/>
                </a:solidFill>
                <a:latin typeface="Trebuchet MS" pitchFamily="34" charset="0"/>
              </a:rPr>
              <a:t>(</a:t>
            </a:r>
            <a:r>
              <a:rPr lang="en-US" sz="1400" dirty="0" err="1">
                <a:solidFill>
                  <a:schemeClr val="bg2"/>
                </a:solidFill>
                <a:latin typeface="Trebuchet MS" pitchFamily="34" charset="0"/>
              </a:rPr>
              <a:t>num</a:t>
            </a:r>
            <a:r>
              <a:rPr lang="en-US" sz="1400" dirty="0">
                <a:solidFill>
                  <a:schemeClr val="bg2"/>
                </a:solidFill>
                <a:latin typeface="Trebuchet MS" pitchFamily="34" charset="0"/>
              </a:rPr>
              <a:t>))</a:t>
            </a:r>
          </a:p>
          <a:p>
            <a:endParaRPr lang="en-US" sz="1400" dirty="0" smtClean="0">
              <a:solidFill>
                <a:schemeClr val="bg2"/>
              </a:solidFill>
              <a:latin typeface="Trebuchet MS" pitchFamily="34" charset="0"/>
            </a:endParaRPr>
          </a:p>
          <a:p>
            <a:r>
              <a:rPr lang="en-US" sz="1400" dirty="0" smtClean="0">
                <a:solidFill>
                  <a:schemeClr val="bg2"/>
                </a:solidFill>
                <a:latin typeface="Trebuchet MS" pitchFamily="34" charset="0"/>
              </a:rPr>
              <a:t>&gt; </a:t>
            </a:r>
            <a:r>
              <a:rPr lang="en-US" sz="1400" dirty="0">
                <a:solidFill>
                  <a:srgbClr val="FFC000"/>
                </a:solidFill>
                <a:latin typeface="Trebuchet MS" pitchFamily="34" charset="0"/>
              </a:rPr>
              <a:t>cpu &lt;- </a:t>
            </a:r>
            <a:r>
              <a:rPr lang="en-US" sz="1400" dirty="0" err="1">
                <a:solidFill>
                  <a:srgbClr val="FFC000"/>
                </a:solidFill>
                <a:latin typeface="Trebuchet MS" pitchFamily="34" charset="0"/>
              </a:rPr>
              <a:t>fft</a:t>
            </a:r>
            <a:r>
              <a:rPr lang="en-US" sz="1400" dirty="0">
                <a:solidFill>
                  <a:srgbClr val="FFC000"/>
                </a:solidFill>
                <a:latin typeface="Trebuchet MS" pitchFamily="34" charset="0"/>
              </a:rPr>
              <a:t>(z)</a:t>
            </a:r>
          </a:p>
          <a:p>
            <a:r>
              <a:rPr lang="en-US" sz="1400" dirty="0">
                <a:solidFill>
                  <a:schemeClr val="bg2"/>
                </a:solidFill>
                <a:latin typeface="Trebuchet MS" pitchFamily="34" charset="0"/>
              </a:rPr>
              <a:t>[1]  1.140821-1.352756i -3.782445-5.243686i  1.315927+1.712350i -0.249490+1.470354i</a:t>
            </a:r>
          </a:p>
          <a:p>
            <a:endParaRPr lang="en-US" sz="1400" dirty="0" smtClean="0">
              <a:solidFill>
                <a:schemeClr val="bg2"/>
              </a:solidFill>
              <a:latin typeface="Trebuchet MS" pitchFamily="34" charset="0"/>
            </a:endParaRPr>
          </a:p>
          <a:p>
            <a:r>
              <a:rPr lang="en-US" sz="1400" dirty="0" smtClean="0">
                <a:solidFill>
                  <a:schemeClr val="bg2"/>
                </a:solidFill>
                <a:latin typeface="Trebuchet MS" pitchFamily="34" charset="0"/>
              </a:rPr>
              <a:t>&gt; </a:t>
            </a:r>
            <a:r>
              <a:rPr lang="en-US" sz="1400" dirty="0">
                <a:solidFill>
                  <a:schemeClr val="accent1"/>
                </a:solidFill>
                <a:latin typeface="Trebuchet MS" pitchFamily="34" charset="0"/>
              </a:rPr>
              <a:t>gpu &lt;- cufft1D(z)</a:t>
            </a:r>
          </a:p>
          <a:p>
            <a:r>
              <a:rPr lang="en-US" sz="1400" dirty="0">
                <a:solidFill>
                  <a:schemeClr val="bg2"/>
                </a:solidFill>
                <a:latin typeface="Trebuchet MS" pitchFamily="34" charset="0"/>
              </a:rPr>
              <a:t>[1]  1.140821-1.352756i -3.782445-5.243686i  1.315927+1.712350i -0.249490+1.470354i</a:t>
            </a:r>
          </a:p>
          <a:p>
            <a:endParaRPr lang="en-US" sz="1400" dirty="0" smtClean="0">
              <a:solidFill>
                <a:schemeClr val="bg2"/>
              </a:solidFill>
              <a:latin typeface="Trebuchet MS" pitchFamily="34" charset="0"/>
            </a:endParaRPr>
          </a:p>
          <a:p>
            <a:r>
              <a:rPr lang="en-US" sz="1400" dirty="0" smtClean="0">
                <a:solidFill>
                  <a:schemeClr val="bg2"/>
                </a:solidFill>
                <a:latin typeface="Trebuchet MS" pitchFamily="34" charset="0"/>
              </a:rPr>
              <a:t>&gt; </a:t>
            </a:r>
            <a:r>
              <a:rPr lang="en-US" sz="1400" dirty="0">
                <a:solidFill>
                  <a:srgbClr val="FFC000"/>
                </a:solidFill>
                <a:latin typeface="Trebuchet MS" pitchFamily="34" charset="0"/>
              </a:rPr>
              <a:t>cpu &lt;- </a:t>
            </a:r>
            <a:r>
              <a:rPr lang="en-US" sz="1400" dirty="0" err="1">
                <a:solidFill>
                  <a:srgbClr val="FFC000"/>
                </a:solidFill>
                <a:latin typeface="Trebuchet MS" pitchFamily="34" charset="0"/>
              </a:rPr>
              <a:t>fft</a:t>
            </a:r>
            <a:r>
              <a:rPr lang="en-US" sz="1400" dirty="0">
                <a:solidFill>
                  <a:srgbClr val="FFC000"/>
                </a:solidFill>
                <a:latin typeface="Trebuchet MS" pitchFamily="34" charset="0"/>
              </a:rPr>
              <a:t>(z, inverse=T)</a:t>
            </a:r>
          </a:p>
          <a:p>
            <a:r>
              <a:rPr lang="en-US" sz="1400" dirty="0">
                <a:solidFill>
                  <a:schemeClr val="bg2"/>
                </a:solidFill>
                <a:latin typeface="Trebuchet MS" pitchFamily="34" charset="0"/>
              </a:rPr>
              <a:t>[1]  1.140821-1.352756i -0.249490+1.470354i  1.315927+1.712350i -</a:t>
            </a:r>
            <a:r>
              <a:rPr lang="en-US" sz="1400" dirty="0" smtClean="0">
                <a:solidFill>
                  <a:schemeClr val="bg2"/>
                </a:solidFill>
                <a:latin typeface="Trebuchet MS" pitchFamily="34" charset="0"/>
              </a:rPr>
              <a:t>3.782445-5.243686i</a:t>
            </a:r>
          </a:p>
          <a:p>
            <a:endParaRPr lang="en-US" sz="1400" dirty="0">
              <a:solidFill>
                <a:schemeClr val="bg2"/>
              </a:solidFill>
              <a:latin typeface="Trebuchet MS" pitchFamily="34" charset="0"/>
            </a:endParaRPr>
          </a:p>
          <a:p>
            <a:r>
              <a:rPr lang="en-US" sz="1400" dirty="0">
                <a:solidFill>
                  <a:schemeClr val="bg2"/>
                </a:solidFill>
                <a:latin typeface="Trebuchet MS" pitchFamily="34" charset="0"/>
              </a:rPr>
              <a:t>&gt; </a:t>
            </a:r>
            <a:r>
              <a:rPr lang="en-US" sz="1400" dirty="0">
                <a:solidFill>
                  <a:schemeClr val="accent1"/>
                </a:solidFill>
                <a:latin typeface="Trebuchet MS" pitchFamily="34" charset="0"/>
              </a:rPr>
              <a:t>gpu &lt;- cufft1D(z, inverse=T)</a:t>
            </a:r>
          </a:p>
          <a:p>
            <a:r>
              <a:rPr lang="en-US" sz="1400" dirty="0">
                <a:solidFill>
                  <a:schemeClr val="bg2"/>
                </a:solidFill>
                <a:latin typeface="Trebuchet MS" pitchFamily="34" charset="0"/>
              </a:rPr>
              <a:t>[1]  1.140821-1.352756i -0.249490+1.470354i  1.315927+1.712350i -3.782445-5.243686i</a:t>
            </a:r>
            <a:endParaRPr lang="en-US" sz="1400" dirty="0" smtClean="0">
              <a:solidFill>
                <a:schemeClr val="bg2"/>
              </a:solidFill>
              <a:latin typeface="Trebuchet MS" pitchFamily="34" charset="0"/>
            </a:endParaRPr>
          </a:p>
        </p:txBody>
      </p:sp>
    </p:spTree>
    <p:extLst>
      <p:ext uri="{BB962C8B-B14F-4D97-AF65-F5344CB8AC3E}">
        <p14:creationId xmlns:p14="http://schemas.microsoft.com/office/powerpoint/2010/main" val="272330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940" y="866974"/>
            <a:ext cx="6544262" cy="3529008"/>
          </a:xfrm>
          <a:prstGeom prst="rect">
            <a:avLst/>
          </a:prstGeom>
        </p:spPr>
      </p:pic>
      <p:sp>
        <p:nvSpPr>
          <p:cNvPr id="5" name="TextBox 4"/>
          <p:cNvSpPr txBox="1"/>
          <p:nvPr/>
        </p:nvSpPr>
        <p:spPr>
          <a:xfrm>
            <a:off x="2065918" y="4684434"/>
            <a:ext cx="7288306" cy="584775"/>
          </a:xfrm>
          <a:prstGeom prst="rect">
            <a:avLst/>
          </a:prstGeom>
          <a:noFill/>
        </p:spPr>
        <p:txBody>
          <a:bodyPr wrap="square" rtlCol="0">
            <a:spAutoFit/>
          </a:bodyPr>
          <a:lstStyle/>
          <a:p>
            <a:pPr algn="ctr"/>
            <a:r>
              <a:rPr lang="en-US" sz="1600" dirty="0" smtClean="0">
                <a:solidFill>
                  <a:schemeClr val="bg2"/>
                </a:solidFill>
              </a:rPr>
              <a:t>Intel</a:t>
            </a:r>
            <a:r>
              <a:rPr lang="en-US" sz="1600" dirty="0">
                <a:solidFill>
                  <a:schemeClr val="bg2"/>
                </a:solidFill>
              </a:rPr>
              <a:t>® Xeon® CPU </a:t>
            </a:r>
            <a:r>
              <a:rPr lang="en-US" sz="1600" dirty="0" smtClean="0">
                <a:solidFill>
                  <a:schemeClr val="bg2"/>
                </a:solidFill>
              </a:rPr>
              <a:t>8-cores </a:t>
            </a:r>
            <a:r>
              <a:rPr lang="en-US" sz="1600" dirty="0">
                <a:solidFill>
                  <a:schemeClr val="bg2"/>
                </a:solidFill>
              </a:rPr>
              <a:t>(E5-2609 @ 2.40GHz / 64GB RAM) </a:t>
            </a:r>
          </a:p>
          <a:p>
            <a:pPr algn="ctr"/>
            <a:r>
              <a:rPr lang="en-US" sz="1600" dirty="0" smtClean="0">
                <a:solidFill>
                  <a:schemeClr val="bg2"/>
                </a:solidFill>
              </a:rPr>
              <a:t>NVIDIA </a:t>
            </a:r>
            <a:r>
              <a:rPr lang="en-US" sz="1600" dirty="0">
                <a:solidFill>
                  <a:schemeClr val="bg2"/>
                </a:solidFill>
              </a:rPr>
              <a:t>GPU (Tesla K20Xm with 6GB device memory)</a:t>
            </a:r>
            <a:endParaRPr lang="en-US" sz="1600" dirty="0" smtClean="0">
              <a:solidFill>
                <a:schemeClr val="bg2"/>
              </a:solidFill>
              <a:latin typeface="Trebuchet MS" pitchFamily="34" charset="0"/>
            </a:endParaRPr>
          </a:p>
        </p:txBody>
      </p:sp>
    </p:spTree>
    <p:extLst>
      <p:ext uri="{BB962C8B-B14F-4D97-AF65-F5344CB8AC3E}">
        <p14:creationId xmlns:p14="http://schemas.microsoft.com/office/powerpoint/2010/main" val="22459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868" y="308810"/>
            <a:ext cx="8996230" cy="693094"/>
          </a:xfrm>
        </p:spPr>
        <p:txBody>
          <a:bodyPr/>
          <a:lstStyle/>
          <a:p>
            <a:r>
              <a:rPr lang="en-US" dirty="0" smtClean="0"/>
              <a:t/>
            </a:r>
            <a:br>
              <a:rPr lang="en-US" dirty="0" smtClean="0"/>
            </a:br>
            <a:r>
              <a:rPr lang="en-US" dirty="0" smtClean="0"/>
              <a:t>3. Apply directives</a:t>
            </a:r>
            <a:endParaRPr lang="en-US" dirty="0"/>
          </a:p>
        </p:txBody>
      </p:sp>
      <p:sp>
        <p:nvSpPr>
          <p:cNvPr id="6" name="TextBox 5"/>
          <p:cNvSpPr txBox="1"/>
          <p:nvPr/>
        </p:nvSpPr>
        <p:spPr>
          <a:xfrm>
            <a:off x="1278868" y="1295209"/>
            <a:ext cx="8283388" cy="426270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solidFill>
                  <a:schemeClr val="bg2"/>
                </a:solidFill>
                <a:latin typeface="Trebuchet MS" pitchFamily="34" charset="0"/>
              </a:rPr>
              <a:t>Directives is a common programming model now</a:t>
            </a:r>
          </a:p>
          <a:p>
            <a:pPr lvl="1">
              <a:spcBef>
                <a:spcPts val="600"/>
              </a:spcBef>
            </a:pPr>
            <a:r>
              <a:rPr lang="en-US" sz="2000" dirty="0">
                <a:solidFill>
                  <a:schemeClr val="bg2"/>
                </a:solidFill>
                <a:latin typeface="Trebuchet MS" pitchFamily="34" charset="0"/>
              </a:rPr>
              <a:t>Easy Programming :       only add several ‘#pragma’ statement</a:t>
            </a:r>
          </a:p>
          <a:p>
            <a:pPr lvl="1">
              <a:spcBef>
                <a:spcPts val="600"/>
              </a:spcBef>
            </a:pPr>
            <a:r>
              <a:rPr lang="en-US" sz="2000" dirty="0" smtClean="0">
                <a:solidFill>
                  <a:schemeClr val="bg2"/>
                </a:solidFill>
                <a:latin typeface="Trebuchet MS" pitchFamily="34" charset="0"/>
              </a:rPr>
              <a:t>Portability</a:t>
            </a:r>
            <a:r>
              <a:rPr lang="en-US" sz="2000" dirty="0">
                <a:solidFill>
                  <a:schemeClr val="bg2"/>
                </a:solidFill>
                <a:latin typeface="Trebuchet MS" pitchFamily="34" charset="0"/>
              </a:rPr>
              <a:t>:                    compiler, devices, </a:t>
            </a:r>
            <a:r>
              <a:rPr lang="en-US" sz="2000" dirty="0" smtClean="0">
                <a:solidFill>
                  <a:schemeClr val="bg2"/>
                </a:solidFill>
                <a:latin typeface="Trebuchet MS" pitchFamily="34" charset="0"/>
              </a:rPr>
              <a:t>performance</a:t>
            </a:r>
          </a:p>
          <a:p>
            <a:pPr lvl="1">
              <a:spcBef>
                <a:spcPts val="600"/>
              </a:spcBef>
            </a:pPr>
            <a:r>
              <a:rPr lang="en-US" sz="2000" dirty="0">
                <a:solidFill>
                  <a:schemeClr val="bg2"/>
                </a:solidFill>
                <a:latin typeface="Trebuchet MS" pitchFamily="34" charset="0"/>
              </a:rPr>
              <a:t>Works for legacy code:    huge efforts to rewrite</a:t>
            </a:r>
          </a:p>
          <a:p>
            <a:endParaRPr lang="en-US" sz="2400" dirty="0" smtClean="0">
              <a:solidFill>
                <a:schemeClr val="bg2"/>
              </a:solidFill>
              <a:latin typeface="Trebuchet MS" pitchFamily="34" charset="0"/>
            </a:endParaRPr>
          </a:p>
          <a:p>
            <a:pPr lvl="1">
              <a:spcBef>
                <a:spcPts val="600"/>
              </a:spcBef>
            </a:pPr>
            <a:endParaRPr lang="en-US" sz="2000" dirty="0" smtClean="0">
              <a:solidFill>
                <a:schemeClr val="bg2"/>
              </a:solidFill>
              <a:latin typeface="Trebuchet MS" pitchFamily="34" charset="0"/>
            </a:endParaRPr>
          </a:p>
          <a:p>
            <a:pPr marL="342900" indent="-342900">
              <a:buFont typeface="Wingdings" panose="05000000000000000000" pitchFamily="2" charset="2"/>
              <a:buChar char="Ø"/>
            </a:pPr>
            <a:r>
              <a:rPr lang="en-US" sz="2400" dirty="0" smtClean="0">
                <a:solidFill>
                  <a:schemeClr val="bg2"/>
                </a:solidFill>
                <a:latin typeface="Trebuchet MS" pitchFamily="34" charset="0"/>
              </a:rPr>
              <a:t>Implementations in C/C++/Fortran level</a:t>
            </a:r>
            <a:endParaRPr lang="en-US" sz="2400" dirty="0">
              <a:solidFill>
                <a:schemeClr val="bg2"/>
              </a:solidFill>
              <a:latin typeface="Trebuchet MS" pitchFamily="34" charset="0"/>
            </a:endParaRPr>
          </a:p>
          <a:p>
            <a:pPr lvl="1">
              <a:spcBef>
                <a:spcPts val="600"/>
              </a:spcBef>
            </a:pPr>
            <a:r>
              <a:rPr lang="en-US" sz="2000" dirty="0" smtClean="0">
                <a:solidFill>
                  <a:schemeClr val="bg2"/>
                </a:solidFill>
                <a:latin typeface="Trebuchet MS" pitchFamily="34" charset="0"/>
              </a:rPr>
              <a:t>CPU </a:t>
            </a:r>
            <a:r>
              <a:rPr lang="en-US" sz="2000" dirty="0">
                <a:solidFill>
                  <a:schemeClr val="bg2"/>
                </a:solidFill>
                <a:latin typeface="Trebuchet MS" pitchFamily="34" charset="0"/>
              </a:rPr>
              <a:t>: </a:t>
            </a:r>
            <a:r>
              <a:rPr lang="en-US" sz="2000" dirty="0" smtClean="0">
                <a:solidFill>
                  <a:schemeClr val="bg2"/>
                </a:solidFill>
                <a:latin typeface="Trebuchet MS" pitchFamily="34" charset="0"/>
              </a:rPr>
              <a:t>Coarse granularity, task/data parallel w</a:t>
            </a:r>
            <a:r>
              <a:rPr lang="en-US" sz="2000" dirty="0">
                <a:solidFill>
                  <a:schemeClr val="bg2"/>
                </a:solidFill>
                <a:latin typeface="Trebuchet MS" pitchFamily="34" charset="0"/>
              </a:rPr>
              <a:t>/ OpenMP </a:t>
            </a:r>
          </a:p>
          <a:p>
            <a:pPr lvl="1">
              <a:spcBef>
                <a:spcPts val="600"/>
              </a:spcBef>
            </a:pPr>
            <a:r>
              <a:rPr lang="en-US" sz="2000" dirty="0">
                <a:solidFill>
                  <a:schemeClr val="bg2"/>
                </a:solidFill>
                <a:latin typeface="Trebuchet MS" pitchFamily="34" charset="0"/>
              </a:rPr>
              <a:t>GPU : </a:t>
            </a:r>
            <a:r>
              <a:rPr lang="en-US" sz="2000" dirty="0" smtClean="0">
                <a:solidFill>
                  <a:schemeClr val="bg2"/>
                </a:solidFill>
                <a:latin typeface="Trebuchet MS" pitchFamily="34" charset="0"/>
              </a:rPr>
              <a:t>Finer granularity, data parallel w/ </a:t>
            </a:r>
            <a:r>
              <a:rPr lang="en-US" sz="2000" dirty="0">
                <a:solidFill>
                  <a:schemeClr val="bg2"/>
                </a:solidFill>
                <a:latin typeface="Trebuchet MS" pitchFamily="34" charset="0"/>
              </a:rPr>
              <a:t>OpenACC </a:t>
            </a:r>
          </a:p>
          <a:p>
            <a:pPr lvl="1">
              <a:spcBef>
                <a:spcPts val="600"/>
              </a:spcBef>
            </a:pPr>
            <a:endParaRPr lang="en-US" sz="2000" dirty="0" smtClean="0">
              <a:solidFill>
                <a:schemeClr val="bg2"/>
              </a:solidFill>
              <a:latin typeface="Trebuchet MS" pitchFamily="34" charset="0"/>
            </a:endParaRPr>
          </a:p>
          <a:p>
            <a:endParaRPr lang="en-US" sz="2400" dirty="0">
              <a:solidFill>
                <a:schemeClr val="bg2"/>
              </a:solidFill>
              <a:latin typeface="Trebuchet MS" pitchFamily="34" charset="0"/>
            </a:endParaRPr>
          </a:p>
        </p:txBody>
      </p:sp>
    </p:spTree>
    <p:extLst>
      <p:ext uri="{BB962C8B-B14F-4D97-AF65-F5344CB8AC3E}">
        <p14:creationId xmlns:p14="http://schemas.microsoft.com/office/powerpoint/2010/main" val="205215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56349" y="307480"/>
            <a:ext cx="8996230" cy="446282"/>
          </a:xfrm>
        </p:spPr>
        <p:txBody>
          <a:bodyPr/>
          <a:lstStyle/>
          <a:p>
            <a:pPr marL="0" indent="0">
              <a:buNone/>
            </a:pPr>
            <a:r>
              <a:rPr lang="en-US" sz="2800" b="1" dirty="0" smtClean="0">
                <a:solidFill>
                  <a:schemeClr val="accent1"/>
                </a:solidFill>
              </a:rPr>
              <a:t>Example: speedup legacy code in </a:t>
            </a:r>
            <a:r>
              <a:rPr lang="en-US" sz="2800" b="1" dirty="0" err="1" smtClean="0">
                <a:solidFill>
                  <a:schemeClr val="accent1"/>
                </a:solidFill>
              </a:rPr>
              <a:t>dist</a:t>
            </a:r>
            <a:r>
              <a:rPr lang="en-US" sz="2800" b="1" dirty="0" smtClean="0">
                <a:solidFill>
                  <a:schemeClr val="accent1"/>
                </a:solidFill>
              </a:rPr>
              <a:t>()</a:t>
            </a:r>
          </a:p>
          <a:p>
            <a:pPr marL="342900" indent="-342900">
              <a:buFont typeface="Wingdings" panose="05000000000000000000" pitchFamily="2" charset="2"/>
              <a:buChar char="Ø"/>
            </a:pPr>
            <a:r>
              <a:rPr lang="en-US" dirty="0"/>
              <a:t>C</a:t>
            </a:r>
            <a:r>
              <a:rPr lang="en-US" dirty="0" smtClean="0"/>
              <a:t>ompute </a:t>
            </a:r>
            <a:r>
              <a:rPr lang="en-US" dirty="0"/>
              <a:t>the distances between the rows of a data </a:t>
            </a:r>
            <a:r>
              <a:rPr lang="en-US" dirty="0" smtClean="0"/>
              <a:t>matrix</a:t>
            </a:r>
          </a:p>
          <a:p>
            <a:pPr>
              <a:buFont typeface="Wingdings" panose="05000000000000000000" pitchFamily="2" charset="2"/>
              <a:buChar char="Ø"/>
            </a:pPr>
            <a:r>
              <a:rPr lang="en-US" dirty="0" smtClean="0"/>
              <a:t> Implemented by C function </a:t>
            </a:r>
          </a:p>
          <a:p>
            <a:pPr marL="511175" lvl="1" indent="0">
              <a:buNone/>
            </a:pPr>
            <a:r>
              <a:rPr lang="en-US" sz="1600" dirty="0"/>
              <a:t> </a:t>
            </a:r>
            <a:endParaRPr lang="en-US" dirty="0"/>
          </a:p>
          <a:p>
            <a:endParaRPr lang="en-US" dirty="0" smtClean="0"/>
          </a:p>
          <a:p>
            <a:endParaRPr lang="en-US" dirty="0"/>
          </a:p>
          <a:p>
            <a:pPr marL="0" indent="0">
              <a:buNone/>
            </a:pPr>
            <a:endParaRPr lang="en-US" dirty="0"/>
          </a:p>
          <a:p>
            <a:pPr marL="0" indent="0">
              <a:buNone/>
            </a:pPr>
            <a:r>
              <a:rPr lang="en-US" sz="2000" dirty="0" smtClean="0"/>
              <a:t>                             </a:t>
            </a:r>
            <a:endParaRPr lang="en-US" sz="2000" dirty="0"/>
          </a:p>
        </p:txBody>
      </p:sp>
      <p:pic>
        <p:nvPicPr>
          <p:cNvPr id="6" name="Picture 5"/>
          <p:cNvPicPr>
            <a:picLocks noChangeAspect="1"/>
          </p:cNvPicPr>
          <p:nvPr/>
        </p:nvPicPr>
        <p:blipFill>
          <a:blip r:embed="rId3"/>
          <a:stretch>
            <a:fillRect/>
          </a:stretch>
        </p:blipFill>
        <p:spPr>
          <a:xfrm>
            <a:off x="1678472" y="1874838"/>
            <a:ext cx="5127048" cy="3543300"/>
          </a:xfrm>
          <a:prstGeom prst="rect">
            <a:avLst/>
          </a:prstGeom>
        </p:spPr>
      </p:pic>
      <p:sp>
        <p:nvSpPr>
          <p:cNvPr id="7" name="Rectangular Callout 6"/>
          <p:cNvSpPr/>
          <p:nvPr/>
        </p:nvSpPr>
        <p:spPr>
          <a:xfrm>
            <a:off x="2736336" y="3927020"/>
            <a:ext cx="3011319" cy="549729"/>
          </a:xfrm>
          <a:prstGeom prst="wedgeRectCallout">
            <a:avLst>
              <a:gd name="adj1" fmla="val -44445"/>
              <a:gd name="adj2" fmla="val 104545"/>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effectLst>
                  <a:outerShdw blurRad="50800" dist="38100" dir="2700000" algn="tl" rotWithShape="0">
                    <a:prstClr val="black">
                      <a:alpha val="40000"/>
                    </a:prstClr>
                  </a:outerShdw>
                </a:effectLst>
                <a:latin typeface="Lucida Console" pitchFamily="49" charset="0"/>
              </a:rPr>
              <a:t>Call C function, </a:t>
            </a:r>
            <a:r>
              <a:rPr lang="en-US" sz="1400" dirty="0" err="1" smtClean="0">
                <a:effectLst>
                  <a:outerShdw blurRad="50800" dist="38100" dir="2700000" algn="tl" rotWithShape="0">
                    <a:prstClr val="black">
                      <a:alpha val="40000"/>
                    </a:prstClr>
                  </a:outerShdw>
                </a:effectLst>
                <a:latin typeface="Lucida Console" pitchFamily="49" charset="0"/>
              </a:rPr>
              <a:t>C_Cdist</a:t>
            </a:r>
            <a:endParaRPr lang="en-US" sz="1400" dirty="0">
              <a:effectLst>
                <a:outerShdw blurRad="50800" dist="38100" dir="2700000" algn="tl" rotWithShape="0">
                  <a:prstClr val="black">
                    <a:alpha val="40000"/>
                  </a:prstClr>
                </a:outerShdw>
              </a:effectLst>
              <a:latin typeface="Lucida Console" pitchFamily="49" charset="0"/>
            </a:endParaRPr>
          </a:p>
        </p:txBody>
      </p:sp>
    </p:spTree>
    <p:extLst>
      <p:ext uri="{BB962C8B-B14F-4D97-AF65-F5344CB8AC3E}">
        <p14:creationId xmlns:p14="http://schemas.microsoft.com/office/powerpoint/2010/main" val="343053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17622" y="86246"/>
            <a:ext cx="8944885" cy="3477875"/>
          </a:xfrm>
          <a:prstGeom prst="rect">
            <a:avLst/>
          </a:prstGeom>
          <a:noFill/>
        </p:spPr>
        <p:txBody>
          <a:bodyPr wrap="square" rtlCol="0">
            <a:spAutoFit/>
          </a:bodyPr>
          <a:lstStyle/>
          <a:p>
            <a:r>
              <a:rPr lang="en-US" sz="2000" dirty="0">
                <a:solidFill>
                  <a:schemeClr val="bg2"/>
                </a:solidFill>
                <a:latin typeface="Trebuchet MS" pitchFamily="34" charset="0"/>
              </a:rPr>
              <a:t>Tips: </a:t>
            </a:r>
            <a:r>
              <a:rPr lang="en-US" sz="2000" dirty="0" smtClean="0">
                <a:solidFill>
                  <a:schemeClr val="bg2"/>
                </a:solidFill>
                <a:latin typeface="Trebuchet MS" pitchFamily="34" charset="0"/>
              </a:rPr>
              <a:t>  </a:t>
            </a:r>
            <a:r>
              <a:rPr lang="en-US" dirty="0" smtClean="0">
                <a:solidFill>
                  <a:schemeClr val="bg2"/>
                </a:solidFill>
                <a:latin typeface="Trebuchet MS" pitchFamily="34" charset="0"/>
              </a:rPr>
              <a:t>1. R</a:t>
            </a:r>
            <a:r>
              <a:rPr lang="en-US" dirty="0" smtClean="0">
                <a:solidFill>
                  <a:schemeClr val="bg1"/>
                </a:solidFill>
              </a:rPr>
              <a:t>eorganize</a:t>
            </a:r>
            <a:r>
              <a:rPr lang="en-US" dirty="0" smtClean="0">
                <a:solidFill>
                  <a:schemeClr val="bg2"/>
                </a:solidFill>
                <a:latin typeface="Trebuchet MS" pitchFamily="34" charset="0"/>
              </a:rPr>
              <a:t> code structure for GPU friendly</a:t>
            </a:r>
          </a:p>
          <a:p>
            <a:r>
              <a:rPr lang="en-US" dirty="0" smtClean="0">
                <a:solidFill>
                  <a:schemeClr val="bg2"/>
                </a:solidFill>
                <a:latin typeface="Trebuchet MS" pitchFamily="34" charset="0"/>
              </a:rPr>
              <a:t>            2. Several R functions can’t be ported to GPU, such as </a:t>
            </a:r>
            <a:r>
              <a:rPr lang="en-US" dirty="0" err="1" smtClean="0">
                <a:solidFill>
                  <a:schemeClr val="bg2"/>
                </a:solidFill>
                <a:latin typeface="Trebuchet MS" pitchFamily="34" charset="0"/>
              </a:rPr>
              <a:t>isnan</a:t>
            </a:r>
            <a:endParaRPr lang="en-US" dirty="0" smtClean="0">
              <a:solidFill>
                <a:schemeClr val="bg2"/>
              </a:solidFill>
              <a:latin typeface="Trebuchet MS" pitchFamily="34" charset="0"/>
            </a:endParaRPr>
          </a:p>
          <a:p>
            <a:r>
              <a:rPr lang="en-US" dirty="0" smtClean="0">
                <a:solidFill>
                  <a:schemeClr val="bg2"/>
                </a:solidFill>
                <a:latin typeface="Trebuchet MS" pitchFamily="34" charset="0"/>
              </a:rPr>
              <a:t>            3. Notice data copy method/size between CPU and GPU</a:t>
            </a:r>
          </a:p>
          <a:p>
            <a:r>
              <a:rPr lang="en-US" dirty="0" smtClean="0">
                <a:solidFill>
                  <a:schemeClr val="bg2"/>
                </a:solidFill>
                <a:latin typeface="Trebuchet MS" pitchFamily="34" charset="0"/>
              </a:rPr>
              <a:t>            4. Avoid much logical checks on GPU</a:t>
            </a:r>
          </a:p>
          <a:p>
            <a:r>
              <a:rPr lang="en-US" dirty="0" smtClean="0">
                <a:solidFill>
                  <a:schemeClr val="bg2"/>
                </a:solidFill>
                <a:latin typeface="Trebuchet MS" pitchFamily="34" charset="0"/>
              </a:rPr>
              <a:t>            5. Use ‘-</a:t>
            </a:r>
            <a:r>
              <a:rPr lang="en-US" dirty="0" err="1" smtClean="0">
                <a:solidFill>
                  <a:schemeClr val="bg2"/>
                </a:solidFill>
                <a:latin typeface="Trebuchet MS" pitchFamily="34" charset="0"/>
              </a:rPr>
              <a:t>Mlarge_arrays</a:t>
            </a:r>
            <a:r>
              <a:rPr lang="en-US" dirty="0" smtClean="0">
                <a:solidFill>
                  <a:schemeClr val="bg2"/>
                </a:solidFill>
                <a:latin typeface="Trebuchet MS" pitchFamily="34" charset="0"/>
              </a:rPr>
              <a:t>’ compiler option for big data</a:t>
            </a:r>
          </a:p>
          <a:p>
            <a:pPr marL="0" lvl="1"/>
            <a:r>
              <a:rPr lang="en-US" sz="1600" dirty="0" smtClean="0">
                <a:solidFill>
                  <a:srgbClr val="00B0F0"/>
                </a:solidFill>
              </a:rPr>
              <a:t>  source </a:t>
            </a:r>
            <a:r>
              <a:rPr lang="en-US" sz="1600" dirty="0">
                <a:solidFill>
                  <a:srgbClr val="00B0F0"/>
                </a:solidFill>
              </a:rPr>
              <a:t>code: &lt;</a:t>
            </a:r>
            <a:r>
              <a:rPr lang="en-US" sz="1600" dirty="0" smtClean="0">
                <a:solidFill>
                  <a:srgbClr val="00B0F0"/>
                </a:solidFill>
              </a:rPr>
              <a:t>R source code path&gt;/</a:t>
            </a:r>
            <a:r>
              <a:rPr lang="en-US" sz="1600" dirty="0" err="1">
                <a:solidFill>
                  <a:srgbClr val="00B0F0"/>
                </a:solidFill>
              </a:rPr>
              <a:t>src</a:t>
            </a:r>
            <a:r>
              <a:rPr lang="en-US" sz="1600" dirty="0">
                <a:solidFill>
                  <a:srgbClr val="00B0F0"/>
                </a:solidFill>
              </a:rPr>
              <a:t>/library/stats/</a:t>
            </a:r>
            <a:r>
              <a:rPr lang="en-US" sz="1600" dirty="0" err="1">
                <a:solidFill>
                  <a:srgbClr val="00B0F0"/>
                </a:solidFill>
              </a:rPr>
              <a:t>src</a:t>
            </a:r>
            <a:r>
              <a:rPr lang="en-US" sz="1600" dirty="0">
                <a:solidFill>
                  <a:srgbClr val="00B0F0"/>
                </a:solidFill>
              </a:rPr>
              <a:t>/</a:t>
            </a:r>
            <a:r>
              <a:rPr lang="en-US" sz="1600" dirty="0" err="1">
                <a:solidFill>
                  <a:srgbClr val="00B0F0"/>
                </a:solidFill>
              </a:rPr>
              <a:t>distance.c</a:t>
            </a:r>
            <a:endParaRPr lang="en-US" sz="1600" dirty="0">
              <a:solidFill>
                <a:srgbClr val="00B0F0"/>
              </a:solidFill>
            </a:endParaRPr>
          </a:p>
          <a:p>
            <a:pPr marL="342900" indent="-342900">
              <a:buAutoNum type="arabicPeriod"/>
            </a:pPr>
            <a:endParaRPr lang="en-US" dirty="0" smtClean="0">
              <a:solidFill>
                <a:schemeClr val="bg2"/>
              </a:solidFill>
              <a:latin typeface="Trebuchet MS" pitchFamily="34" charset="0"/>
            </a:endParaRPr>
          </a:p>
          <a:p>
            <a:pPr marL="342900" indent="-342900">
              <a:buAutoNum type="arabicPeriod"/>
            </a:pPr>
            <a:endParaRPr lang="en-US" dirty="0" smtClean="0">
              <a:solidFill>
                <a:schemeClr val="bg2"/>
              </a:solidFill>
              <a:latin typeface="Trebuchet MS" pitchFamily="34" charset="0"/>
            </a:endParaRPr>
          </a:p>
          <a:p>
            <a:pPr algn="ctr"/>
            <a:endParaRPr lang="en-US" dirty="0">
              <a:solidFill>
                <a:schemeClr val="bg2"/>
              </a:solidFill>
            </a:endParaRPr>
          </a:p>
          <a:p>
            <a:pPr algn="ctr"/>
            <a:r>
              <a:rPr lang="en-US" dirty="0" smtClean="0">
                <a:solidFill>
                  <a:schemeClr val="bg2"/>
                </a:solidFill>
                <a:latin typeface="Trebuchet MS" pitchFamily="34" charset="0"/>
              </a:rPr>
              <a:t> </a:t>
            </a:r>
          </a:p>
          <a:p>
            <a:pPr algn="ctr"/>
            <a:endParaRPr lang="en-US" dirty="0">
              <a:solidFill>
                <a:schemeClr val="bg2"/>
              </a:solidFill>
              <a:latin typeface="Trebuchet MS" pitchFamily="34" charset="0"/>
            </a:endParaRPr>
          </a:p>
          <a:p>
            <a:pPr algn="ctr"/>
            <a:endParaRPr lang="en-US" dirty="0" smtClean="0">
              <a:solidFill>
                <a:schemeClr val="bg2"/>
              </a:solidFill>
              <a:latin typeface="Trebuchet MS" pitchFamily="34" charset="0"/>
            </a:endParaRPr>
          </a:p>
        </p:txBody>
      </p:sp>
      <p:sp>
        <p:nvSpPr>
          <p:cNvPr id="8" name="Rounded Rectangle 7"/>
          <p:cNvSpPr/>
          <p:nvPr/>
        </p:nvSpPr>
        <p:spPr>
          <a:xfrm>
            <a:off x="1058252" y="1908810"/>
            <a:ext cx="4287795" cy="421626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latin typeface="Trebuchet MS" pitchFamily="34" charset="0"/>
              </a:rPr>
              <a:t>static double </a:t>
            </a:r>
            <a:r>
              <a:rPr lang="en-US" sz="1000" dirty="0" err="1">
                <a:latin typeface="Trebuchet MS" pitchFamily="34" charset="0"/>
              </a:rPr>
              <a:t>R_euclidean</a:t>
            </a:r>
            <a:r>
              <a:rPr lang="en-US" sz="1000" dirty="0">
                <a:latin typeface="Trebuchet MS" pitchFamily="34" charset="0"/>
              </a:rPr>
              <a:t>(double *x, int nr, int </a:t>
            </a:r>
            <a:r>
              <a:rPr lang="en-US" sz="1000" dirty="0" err="1">
                <a:latin typeface="Trebuchet MS" pitchFamily="34" charset="0"/>
              </a:rPr>
              <a:t>nc</a:t>
            </a:r>
            <a:r>
              <a:rPr lang="en-US" sz="1000" dirty="0">
                <a:latin typeface="Trebuchet MS" pitchFamily="34" charset="0"/>
              </a:rPr>
              <a:t>, int i1, int i2)</a:t>
            </a:r>
          </a:p>
          <a:p>
            <a:r>
              <a:rPr lang="en-US" sz="1000" dirty="0">
                <a:latin typeface="Trebuchet MS" pitchFamily="34" charset="0"/>
              </a:rPr>
              <a:t>{</a:t>
            </a:r>
          </a:p>
          <a:p>
            <a:r>
              <a:rPr lang="en-US" sz="1000" dirty="0">
                <a:latin typeface="Trebuchet MS" pitchFamily="34" charset="0"/>
              </a:rPr>
              <a:t>    double </a:t>
            </a:r>
            <a:r>
              <a:rPr lang="en-US" sz="1000" dirty="0" err="1">
                <a:latin typeface="Trebuchet MS" pitchFamily="34" charset="0"/>
              </a:rPr>
              <a:t>dev</a:t>
            </a:r>
            <a:r>
              <a:rPr lang="en-US" sz="1000" dirty="0">
                <a:latin typeface="Trebuchet MS" pitchFamily="34" charset="0"/>
              </a:rPr>
              <a:t>, </a:t>
            </a:r>
            <a:r>
              <a:rPr lang="en-US" sz="1000" dirty="0" err="1">
                <a:latin typeface="Trebuchet MS" pitchFamily="34" charset="0"/>
              </a:rPr>
              <a:t>dist</a:t>
            </a:r>
            <a:r>
              <a:rPr lang="en-US" sz="1000" dirty="0">
                <a:latin typeface="Trebuchet MS" pitchFamily="34" charset="0"/>
              </a:rPr>
              <a:t>;</a:t>
            </a:r>
          </a:p>
          <a:p>
            <a:r>
              <a:rPr lang="en-US" sz="1000" dirty="0">
                <a:latin typeface="Trebuchet MS" pitchFamily="34" charset="0"/>
              </a:rPr>
              <a:t>    int count, j;</a:t>
            </a:r>
          </a:p>
          <a:p>
            <a:endParaRPr lang="en-US" sz="1000" dirty="0">
              <a:latin typeface="Trebuchet MS" pitchFamily="34" charset="0"/>
            </a:endParaRPr>
          </a:p>
          <a:p>
            <a:r>
              <a:rPr lang="en-US" sz="1000" dirty="0">
                <a:latin typeface="Trebuchet MS" pitchFamily="34" charset="0"/>
              </a:rPr>
              <a:t>    count= 0;</a:t>
            </a:r>
          </a:p>
          <a:p>
            <a:r>
              <a:rPr lang="en-US" sz="1000" dirty="0">
                <a:latin typeface="Trebuchet MS" pitchFamily="34" charset="0"/>
              </a:rPr>
              <a:t>    </a:t>
            </a:r>
            <a:r>
              <a:rPr lang="en-US" sz="1000" dirty="0" err="1">
                <a:latin typeface="Trebuchet MS" pitchFamily="34" charset="0"/>
              </a:rPr>
              <a:t>dist</a:t>
            </a:r>
            <a:r>
              <a:rPr lang="en-US" sz="1000" dirty="0">
                <a:latin typeface="Trebuchet MS" pitchFamily="34" charset="0"/>
              </a:rPr>
              <a:t> = 0;</a:t>
            </a:r>
          </a:p>
          <a:p>
            <a:r>
              <a:rPr lang="en-US" sz="1050" b="1" dirty="0">
                <a:solidFill>
                  <a:srgbClr val="0070C0"/>
                </a:solidFill>
                <a:latin typeface="Trebuchet MS" pitchFamily="34" charset="0"/>
              </a:rPr>
              <a:t>    for(j = 0 ; j &lt; </a:t>
            </a:r>
            <a:r>
              <a:rPr lang="en-US" sz="1050" b="1" dirty="0" err="1">
                <a:solidFill>
                  <a:srgbClr val="0070C0"/>
                </a:solidFill>
                <a:latin typeface="Trebuchet MS" pitchFamily="34" charset="0"/>
              </a:rPr>
              <a:t>nc</a:t>
            </a:r>
            <a:r>
              <a:rPr lang="en-US" sz="1050" b="1" dirty="0">
                <a:solidFill>
                  <a:srgbClr val="0070C0"/>
                </a:solidFill>
                <a:latin typeface="Trebuchet MS" pitchFamily="34" charset="0"/>
              </a:rPr>
              <a:t> ; j++) {</a:t>
            </a:r>
          </a:p>
          <a:p>
            <a:r>
              <a:rPr lang="en-US" sz="1050" b="1" dirty="0">
                <a:solidFill>
                  <a:srgbClr val="0070C0"/>
                </a:solidFill>
                <a:latin typeface="Trebuchet MS" pitchFamily="34" charset="0"/>
              </a:rPr>
              <a:t>        if(</a:t>
            </a:r>
            <a:r>
              <a:rPr lang="en-US" sz="1050" b="1" dirty="0" err="1">
                <a:solidFill>
                  <a:srgbClr val="0070C0"/>
                </a:solidFill>
                <a:latin typeface="Trebuchet MS" pitchFamily="34" charset="0"/>
              </a:rPr>
              <a:t>both_non_NA</a:t>
            </a:r>
            <a:r>
              <a:rPr lang="en-US" sz="1050" b="1" dirty="0">
                <a:solidFill>
                  <a:srgbClr val="0070C0"/>
                </a:solidFill>
                <a:latin typeface="Trebuchet MS" pitchFamily="34" charset="0"/>
              </a:rPr>
              <a:t>(x[i1], x[i2])) {</a:t>
            </a:r>
          </a:p>
          <a:p>
            <a:r>
              <a:rPr lang="en-US" sz="1050" b="1" dirty="0">
                <a:solidFill>
                  <a:srgbClr val="0070C0"/>
                </a:solidFill>
                <a:latin typeface="Trebuchet MS" pitchFamily="34" charset="0"/>
              </a:rPr>
              <a:t>            </a:t>
            </a:r>
            <a:r>
              <a:rPr lang="en-US" sz="1050" b="1" dirty="0" err="1">
                <a:solidFill>
                  <a:srgbClr val="0070C0"/>
                </a:solidFill>
                <a:latin typeface="Trebuchet MS" pitchFamily="34" charset="0"/>
              </a:rPr>
              <a:t>dev</a:t>
            </a:r>
            <a:r>
              <a:rPr lang="en-US" sz="1050" b="1" dirty="0">
                <a:solidFill>
                  <a:srgbClr val="0070C0"/>
                </a:solidFill>
                <a:latin typeface="Trebuchet MS" pitchFamily="34" charset="0"/>
              </a:rPr>
              <a:t> = (x[i1] - x[i2]);</a:t>
            </a:r>
          </a:p>
          <a:p>
            <a:r>
              <a:rPr lang="en-US" sz="1050" b="1" dirty="0">
                <a:solidFill>
                  <a:srgbClr val="0070C0"/>
                </a:solidFill>
                <a:latin typeface="Trebuchet MS" pitchFamily="34" charset="0"/>
              </a:rPr>
              <a:t>            if(!ISNAN(</a:t>
            </a:r>
            <a:r>
              <a:rPr lang="en-US" sz="1050" b="1" dirty="0" err="1">
                <a:solidFill>
                  <a:srgbClr val="0070C0"/>
                </a:solidFill>
                <a:latin typeface="Trebuchet MS" pitchFamily="34" charset="0"/>
              </a:rPr>
              <a:t>dev</a:t>
            </a:r>
            <a:r>
              <a:rPr lang="en-US" sz="1050" b="1" dirty="0">
                <a:solidFill>
                  <a:srgbClr val="0070C0"/>
                </a:solidFill>
                <a:latin typeface="Trebuchet MS" pitchFamily="34" charset="0"/>
              </a:rPr>
              <a:t>)) {</a:t>
            </a:r>
          </a:p>
          <a:p>
            <a:r>
              <a:rPr lang="en-US" sz="1050" b="1" dirty="0">
                <a:solidFill>
                  <a:srgbClr val="0070C0"/>
                </a:solidFill>
                <a:latin typeface="Trebuchet MS" pitchFamily="34" charset="0"/>
              </a:rPr>
              <a:t>                </a:t>
            </a:r>
            <a:r>
              <a:rPr lang="en-US" sz="1050" b="1" dirty="0" err="1">
                <a:solidFill>
                  <a:srgbClr val="0070C0"/>
                </a:solidFill>
                <a:latin typeface="Trebuchet MS" pitchFamily="34" charset="0"/>
              </a:rPr>
              <a:t>dist</a:t>
            </a:r>
            <a:r>
              <a:rPr lang="en-US" sz="1050" b="1" dirty="0">
                <a:solidFill>
                  <a:srgbClr val="0070C0"/>
                </a:solidFill>
                <a:latin typeface="Trebuchet MS" pitchFamily="34" charset="0"/>
              </a:rPr>
              <a:t> += </a:t>
            </a:r>
            <a:r>
              <a:rPr lang="en-US" sz="1050" b="1" dirty="0" err="1">
                <a:solidFill>
                  <a:srgbClr val="0070C0"/>
                </a:solidFill>
                <a:latin typeface="Trebuchet MS" pitchFamily="34" charset="0"/>
              </a:rPr>
              <a:t>dev</a:t>
            </a:r>
            <a:r>
              <a:rPr lang="en-US" sz="1050" b="1" dirty="0">
                <a:solidFill>
                  <a:srgbClr val="0070C0"/>
                </a:solidFill>
                <a:latin typeface="Trebuchet MS" pitchFamily="34" charset="0"/>
              </a:rPr>
              <a:t> * </a:t>
            </a:r>
            <a:r>
              <a:rPr lang="en-US" sz="1050" b="1" dirty="0" err="1">
                <a:solidFill>
                  <a:srgbClr val="0070C0"/>
                </a:solidFill>
                <a:latin typeface="Trebuchet MS" pitchFamily="34" charset="0"/>
              </a:rPr>
              <a:t>dev</a:t>
            </a:r>
            <a:r>
              <a:rPr lang="en-US" sz="1050" b="1" dirty="0">
                <a:solidFill>
                  <a:srgbClr val="0070C0"/>
                </a:solidFill>
                <a:latin typeface="Trebuchet MS" pitchFamily="34" charset="0"/>
              </a:rPr>
              <a:t>;</a:t>
            </a:r>
          </a:p>
          <a:p>
            <a:r>
              <a:rPr lang="en-US" sz="1050" b="1" dirty="0">
                <a:solidFill>
                  <a:srgbClr val="0070C0"/>
                </a:solidFill>
                <a:latin typeface="Trebuchet MS" pitchFamily="34" charset="0"/>
              </a:rPr>
              <a:t>                count++;</a:t>
            </a:r>
          </a:p>
          <a:p>
            <a:r>
              <a:rPr lang="en-US" sz="1050" b="1" dirty="0">
                <a:solidFill>
                  <a:srgbClr val="0070C0"/>
                </a:solidFill>
                <a:latin typeface="Trebuchet MS" pitchFamily="34" charset="0"/>
              </a:rPr>
              <a:t>            }</a:t>
            </a:r>
          </a:p>
          <a:p>
            <a:r>
              <a:rPr lang="en-US" sz="1050" b="1" dirty="0">
                <a:solidFill>
                  <a:srgbClr val="0070C0"/>
                </a:solidFill>
                <a:latin typeface="Trebuchet MS" pitchFamily="34" charset="0"/>
              </a:rPr>
              <a:t>        }</a:t>
            </a:r>
          </a:p>
          <a:p>
            <a:r>
              <a:rPr lang="en-US" sz="1050" b="1" dirty="0">
                <a:solidFill>
                  <a:srgbClr val="0070C0"/>
                </a:solidFill>
                <a:latin typeface="Trebuchet MS" pitchFamily="34" charset="0"/>
              </a:rPr>
              <a:t>        i1 += nr;</a:t>
            </a:r>
          </a:p>
          <a:p>
            <a:r>
              <a:rPr lang="en-US" sz="1050" b="1" dirty="0">
                <a:solidFill>
                  <a:srgbClr val="0070C0"/>
                </a:solidFill>
                <a:latin typeface="Trebuchet MS" pitchFamily="34" charset="0"/>
              </a:rPr>
              <a:t>        i2 += nr;</a:t>
            </a:r>
          </a:p>
          <a:p>
            <a:r>
              <a:rPr lang="en-US" sz="1050" b="1" dirty="0">
                <a:solidFill>
                  <a:srgbClr val="0070C0"/>
                </a:solidFill>
                <a:latin typeface="Trebuchet MS" pitchFamily="34" charset="0"/>
              </a:rPr>
              <a:t>    }</a:t>
            </a:r>
          </a:p>
          <a:p>
            <a:r>
              <a:rPr lang="en-US" sz="1000" dirty="0">
                <a:latin typeface="Trebuchet MS" pitchFamily="34" charset="0"/>
              </a:rPr>
              <a:t>    if(count == 0) return NA_REAL;</a:t>
            </a:r>
          </a:p>
          <a:p>
            <a:r>
              <a:rPr lang="en-US" sz="1000" dirty="0">
                <a:latin typeface="Trebuchet MS" pitchFamily="34" charset="0"/>
              </a:rPr>
              <a:t>    if(count != </a:t>
            </a:r>
            <a:r>
              <a:rPr lang="en-US" sz="1000" dirty="0" err="1">
                <a:latin typeface="Trebuchet MS" pitchFamily="34" charset="0"/>
              </a:rPr>
              <a:t>nc</a:t>
            </a:r>
            <a:r>
              <a:rPr lang="en-US" sz="1000" dirty="0">
                <a:latin typeface="Trebuchet MS" pitchFamily="34" charset="0"/>
              </a:rPr>
              <a:t>) </a:t>
            </a:r>
            <a:r>
              <a:rPr lang="en-US" sz="1000" dirty="0" err="1">
                <a:latin typeface="Trebuchet MS" pitchFamily="34" charset="0"/>
              </a:rPr>
              <a:t>dist</a:t>
            </a:r>
            <a:r>
              <a:rPr lang="en-US" sz="1000" dirty="0">
                <a:latin typeface="Trebuchet MS" pitchFamily="34" charset="0"/>
              </a:rPr>
              <a:t> /= ((double)count/</a:t>
            </a:r>
            <a:r>
              <a:rPr lang="en-US" sz="1000" dirty="0" err="1">
                <a:latin typeface="Trebuchet MS" pitchFamily="34" charset="0"/>
              </a:rPr>
              <a:t>nc</a:t>
            </a:r>
            <a:r>
              <a:rPr lang="en-US" sz="1000" dirty="0">
                <a:latin typeface="Trebuchet MS" pitchFamily="34" charset="0"/>
              </a:rPr>
              <a:t>);</a:t>
            </a:r>
          </a:p>
          <a:p>
            <a:r>
              <a:rPr lang="en-US" sz="1000" dirty="0">
                <a:latin typeface="Trebuchet MS" pitchFamily="34" charset="0"/>
              </a:rPr>
              <a:t>    return </a:t>
            </a:r>
            <a:r>
              <a:rPr lang="en-US" sz="1000" dirty="0" err="1">
                <a:latin typeface="Trebuchet MS" pitchFamily="34" charset="0"/>
              </a:rPr>
              <a:t>sqrt</a:t>
            </a:r>
            <a:r>
              <a:rPr lang="en-US" sz="1000" dirty="0">
                <a:latin typeface="Trebuchet MS" pitchFamily="34" charset="0"/>
              </a:rPr>
              <a:t>(</a:t>
            </a:r>
            <a:r>
              <a:rPr lang="en-US" sz="1000" dirty="0" err="1">
                <a:latin typeface="Trebuchet MS" pitchFamily="34" charset="0"/>
              </a:rPr>
              <a:t>dist</a:t>
            </a:r>
            <a:r>
              <a:rPr lang="en-US" sz="1000" dirty="0">
                <a:latin typeface="Trebuchet MS" pitchFamily="34" charset="0"/>
              </a:rPr>
              <a:t>);</a:t>
            </a:r>
          </a:p>
          <a:p>
            <a:r>
              <a:rPr lang="en-US" sz="1000" dirty="0">
                <a:latin typeface="Trebuchet MS" pitchFamily="34" charset="0"/>
              </a:rPr>
              <a:t>}</a:t>
            </a:r>
          </a:p>
        </p:txBody>
      </p:sp>
      <p:sp>
        <p:nvSpPr>
          <p:cNvPr id="9" name="Rounded Rectangle 8"/>
          <p:cNvSpPr/>
          <p:nvPr/>
        </p:nvSpPr>
        <p:spPr>
          <a:xfrm>
            <a:off x="5681818" y="1908810"/>
            <a:ext cx="4729279" cy="421626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100" b="1" dirty="0" smtClean="0">
              <a:solidFill>
                <a:schemeClr val="accent6">
                  <a:lumMod val="75000"/>
                </a:schemeClr>
              </a:solidFill>
              <a:latin typeface="Trebuchet MS" pitchFamily="34" charset="0"/>
            </a:endParaRPr>
          </a:p>
          <a:p>
            <a:r>
              <a:rPr lang="en-US" sz="1100" b="1" dirty="0" smtClean="0">
                <a:solidFill>
                  <a:schemeClr val="accent6">
                    <a:lumMod val="75000"/>
                  </a:schemeClr>
                </a:solidFill>
                <a:latin typeface="Trebuchet MS" pitchFamily="34" charset="0"/>
              </a:rPr>
              <a:t>  //</a:t>
            </a:r>
            <a:r>
              <a:rPr lang="en-US" sz="1100" b="1" dirty="0">
                <a:solidFill>
                  <a:schemeClr val="accent6">
                    <a:lumMod val="75000"/>
                  </a:schemeClr>
                </a:solidFill>
                <a:latin typeface="Trebuchet MS" pitchFamily="34" charset="0"/>
              </a:rPr>
              <a:t>Patric: Fine granularity parallel by openACC </a:t>
            </a:r>
          </a:p>
          <a:p>
            <a:r>
              <a:rPr lang="en-US" sz="1050" dirty="0" smtClean="0">
                <a:solidFill>
                  <a:schemeClr val="accent6">
                    <a:lumMod val="75000"/>
                  </a:schemeClr>
                </a:solidFill>
              </a:rPr>
              <a:t>  //#</a:t>
            </a:r>
            <a:r>
              <a:rPr lang="en-US" sz="1050" dirty="0">
                <a:solidFill>
                  <a:schemeClr val="accent6">
                    <a:lumMod val="75000"/>
                  </a:schemeClr>
                </a:solidFill>
              </a:rPr>
              <a:t>include &lt;</a:t>
            </a:r>
            <a:r>
              <a:rPr lang="en-US" sz="1050" dirty="0" err="1">
                <a:solidFill>
                  <a:schemeClr val="accent6">
                    <a:lumMod val="75000"/>
                  </a:schemeClr>
                </a:solidFill>
              </a:rPr>
              <a:t>cmath</a:t>
            </a:r>
            <a:r>
              <a:rPr lang="en-US" sz="1050" dirty="0" smtClean="0">
                <a:solidFill>
                  <a:schemeClr val="accent6">
                    <a:lumMod val="75000"/>
                  </a:schemeClr>
                </a:solidFill>
              </a:rPr>
              <a:t>&gt;</a:t>
            </a:r>
            <a:endParaRPr lang="en-US" sz="1050" dirty="0" smtClean="0">
              <a:solidFill>
                <a:schemeClr val="accent6">
                  <a:lumMod val="75000"/>
                </a:schemeClr>
              </a:solidFill>
              <a:latin typeface="Trebuchet MS" pitchFamily="34" charset="0"/>
            </a:endParaRPr>
          </a:p>
          <a:p>
            <a:r>
              <a:rPr lang="en-US" sz="1050" dirty="0" smtClean="0">
                <a:latin typeface="Trebuchet MS" pitchFamily="34" charset="0"/>
              </a:rPr>
              <a:t>  static </a:t>
            </a:r>
            <a:r>
              <a:rPr lang="en-US" sz="1050" dirty="0">
                <a:latin typeface="Trebuchet MS" pitchFamily="34" charset="0"/>
              </a:rPr>
              <a:t>double </a:t>
            </a:r>
            <a:r>
              <a:rPr lang="en-US" sz="1050" dirty="0" err="1">
                <a:latin typeface="Trebuchet MS" pitchFamily="34" charset="0"/>
              </a:rPr>
              <a:t>R_euclidean</a:t>
            </a:r>
            <a:r>
              <a:rPr lang="en-US" sz="1050" dirty="0">
                <a:latin typeface="Trebuchet MS" pitchFamily="34" charset="0"/>
              </a:rPr>
              <a:t>(double </a:t>
            </a:r>
            <a:r>
              <a:rPr lang="en-US" sz="1050" dirty="0" smtClean="0">
                <a:latin typeface="Trebuchet MS" pitchFamily="34" charset="0"/>
              </a:rPr>
              <a:t>*x</a:t>
            </a:r>
            <a:r>
              <a:rPr lang="en-US" sz="1050" dirty="0">
                <a:latin typeface="Trebuchet MS" pitchFamily="34" charset="0"/>
              </a:rPr>
              <a:t>, int nr, int </a:t>
            </a:r>
            <a:r>
              <a:rPr lang="en-US" sz="1050" dirty="0" err="1">
                <a:latin typeface="Trebuchet MS" pitchFamily="34" charset="0"/>
              </a:rPr>
              <a:t>nc</a:t>
            </a:r>
            <a:r>
              <a:rPr lang="en-US" sz="1050" dirty="0">
                <a:latin typeface="Trebuchet MS" pitchFamily="34" charset="0"/>
              </a:rPr>
              <a:t>, int i1, int i2)</a:t>
            </a:r>
          </a:p>
          <a:p>
            <a:r>
              <a:rPr lang="en-US" sz="1050" dirty="0" smtClean="0">
                <a:latin typeface="Trebuchet MS" pitchFamily="34" charset="0"/>
              </a:rPr>
              <a:t>   {</a:t>
            </a:r>
            <a:endParaRPr lang="en-US" sz="1050" dirty="0">
              <a:latin typeface="Trebuchet MS" pitchFamily="34" charset="0"/>
            </a:endParaRPr>
          </a:p>
          <a:p>
            <a:r>
              <a:rPr lang="en-US" sz="1050" dirty="0">
                <a:latin typeface="Trebuchet MS" pitchFamily="34" charset="0"/>
              </a:rPr>
              <a:t>   </a:t>
            </a:r>
            <a:r>
              <a:rPr lang="en-US" sz="1050" dirty="0" smtClean="0">
                <a:latin typeface="Trebuchet MS" pitchFamily="34" charset="0"/>
              </a:rPr>
              <a:t>    </a:t>
            </a:r>
            <a:r>
              <a:rPr lang="en-US" sz="1050" dirty="0">
                <a:latin typeface="Trebuchet MS" pitchFamily="34" charset="0"/>
              </a:rPr>
              <a:t>double </a:t>
            </a:r>
            <a:r>
              <a:rPr lang="en-US" sz="1050" dirty="0" err="1">
                <a:latin typeface="Trebuchet MS" pitchFamily="34" charset="0"/>
              </a:rPr>
              <a:t>dev</a:t>
            </a:r>
            <a:r>
              <a:rPr lang="en-US" sz="1050" dirty="0">
                <a:latin typeface="Trebuchet MS" pitchFamily="34" charset="0"/>
              </a:rPr>
              <a:t>, </a:t>
            </a:r>
            <a:r>
              <a:rPr lang="en-US" sz="1050" dirty="0" err="1">
                <a:latin typeface="Trebuchet MS" pitchFamily="34" charset="0"/>
              </a:rPr>
              <a:t>dist</a:t>
            </a:r>
            <a:r>
              <a:rPr lang="en-US" sz="1050" dirty="0">
                <a:latin typeface="Trebuchet MS" pitchFamily="34" charset="0"/>
              </a:rPr>
              <a:t>;</a:t>
            </a:r>
          </a:p>
          <a:p>
            <a:r>
              <a:rPr lang="en-US" sz="1050" dirty="0">
                <a:latin typeface="Trebuchet MS" pitchFamily="34" charset="0"/>
              </a:rPr>
              <a:t>    </a:t>
            </a:r>
            <a:r>
              <a:rPr lang="en-US" sz="1050" dirty="0" smtClean="0">
                <a:latin typeface="Trebuchet MS" pitchFamily="34" charset="0"/>
              </a:rPr>
              <a:t>   int    </a:t>
            </a:r>
            <a:r>
              <a:rPr lang="en-US" sz="1050" dirty="0">
                <a:latin typeface="Trebuchet MS" pitchFamily="34" charset="0"/>
              </a:rPr>
              <a:t>count, j;</a:t>
            </a:r>
          </a:p>
          <a:p>
            <a:endParaRPr lang="en-US" sz="1050" dirty="0">
              <a:latin typeface="Trebuchet MS" pitchFamily="34" charset="0"/>
            </a:endParaRPr>
          </a:p>
          <a:p>
            <a:r>
              <a:rPr lang="en-US" sz="1050" dirty="0">
                <a:latin typeface="Trebuchet MS" pitchFamily="34" charset="0"/>
              </a:rPr>
              <a:t>    </a:t>
            </a:r>
            <a:r>
              <a:rPr lang="en-US" sz="1050" dirty="0" smtClean="0">
                <a:latin typeface="Trebuchet MS" pitchFamily="34" charset="0"/>
              </a:rPr>
              <a:t>   </a:t>
            </a:r>
            <a:r>
              <a:rPr lang="en-US" sz="1050" dirty="0" err="1" smtClean="0">
                <a:latin typeface="Trebuchet MS" pitchFamily="34" charset="0"/>
              </a:rPr>
              <a:t>dist</a:t>
            </a:r>
            <a:r>
              <a:rPr lang="en-US" sz="1050" dirty="0" smtClean="0">
                <a:latin typeface="Trebuchet MS" pitchFamily="34" charset="0"/>
              </a:rPr>
              <a:t> </a:t>
            </a:r>
            <a:r>
              <a:rPr lang="en-US" sz="1050" dirty="0">
                <a:latin typeface="Trebuchet MS" pitchFamily="34" charset="0"/>
              </a:rPr>
              <a:t>= 0;</a:t>
            </a:r>
          </a:p>
          <a:p>
            <a:r>
              <a:rPr lang="en-US" sz="1050" dirty="0">
                <a:latin typeface="Trebuchet MS" pitchFamily="34" charset="0"/>
              </a:rPr>
              <a:t>    </a:t>
            </a:r>
            <a:r>
              <a:rPr lang="en-US" sz="1050" dirty="0" smtClean="0">
                <a:latin typeface="Trebuchet MS" pitchFamily="34" charset="0"/>
              </a:rPr>
              <a:t>   </a:t>
            </a:r>
            <a:r>
              <a:rPr lang="en-US" sz="1050" dirty="0" err="1" smtClean="0">
                <a:latin typeface="Trebuchet MS" pitchFamily="34" charset="0"/>
              </a:rPr>
              <a:t>dev</a:t>
            </a:r>
            <a:r>
              <a:rPr lang="en-US" sz="1050" dirty="0" smtClean="0">
                <a:latin typeface="Trebuchet MS" pitchFamily="34" charset="0"/>
              </a:rPr>
              <a:t>  </a:t>
            </a:r>
            <a:r>
              <a:rPr lang="en-US" sz="1050" dirty="0">
                <a:latin typeface="Trebuchet MS" pitchFamily="34" charset="0"/>
              </a:rPr>
              <a:t>= 0;</a:t>
            </a:r>
          </a:p>
          <a:p>
            <a:r>
              <a:rPr lang="en-US" sz="1050" dirty="0">
                <a:latin typeface="Trebuchet MS" pitchFamily="34" charset="0"/>
              </a:rPr>
              <a:t>    </a:t>
            </a:r>
            <a:r>
              <a:rPr lang="en-US" sz="1050" dirty="0" smtClean="0">
                <a:latin typeface="Trebuchet MS" pitchFamily="34" charset="0"/>
              </a:rPr>
              <a:t>   count </a:t>
            </a:r>
            <a:r>
              <a:rPr lang="en-US" sz="1050" dirty="0">
                <a:latin typeface="Trebuchet MS" pitchFamily="34" charset="0"/>
              </a:rPr>
              <a:t>= 0;</a:t>
            </a:r>
          </a:p>
          <a:p>
            <a:r>
              <a:rPr lang="en-US" sz="1100" dirty="0" smtClean="0">
                <a:solidFill>
                  <a:schemeClr val="accent6">
                    <a:lumMod val="75000"/>
                  </a:schemeClr>
                </a:solidFill>
              </a:rPr>
              <a:t>//#</a:t>
            </a:r>
            <a:r>
              <a:rPr lang="en-US" sz="1100" dirty="0">
                <a:solidFill>
                  <a:schemeClr val="accent6">
                    <a:lumMod val="75000"/>
                  </a:schemeClr>
                </a:solidFill>
              </a:rPr>
              <a:t>pragma acc routine(</a:t>
            </a:r>
            <a:r>
              <a:rPr lang="en-US" sz="1100" dirty="0" err="1">
                <a:solidFill>
                  <a:schemeClr val="accent6">
                    <a:lumMod val="75000"/>
                  </a:schemeClr>
                </a:solidFill>
              </a:rPr>
              <a:t>std</a:t>
            </a:r>
            <a:r>
              <a:rPr lang="en-US" sz="1100" dirty="0">
                <a:solidFill>
                  <a:schemeClr val="accent6">
                    <a:lumMod val="75000"/>
                  </a:schemeClr>
                </a:solidFill>
              </a:rPr>
              <a:t>::</a:t>
            </a:r>
            <a:r>
              <a:rPr lang="en-US" sz="1100" dirty="0" err="1">
                <a:solidFill>
                  <a:schemeClr val="accent6">
                    <a:lumMod val="75000"/>
                  </a:schemeClr>
                </a:solidFill>
              </a:rPr>
              <a:t>isnan</a:t>
            </a:r>
            <a:r>
              <a:rPr lang="en-US" sz="1100" dirty="0">
                <a:solidFill>
                  <a:schemeClr val="accent6">
                    <a:lumMod val="75000"/>
                  </a:schemeClr>
                </a:solidFill>
              </a:rPr>
              <a:t>) </a:t>
            </a:r>
            <a:r>
              <a:rPr lang="en-US" sz="1100" dirty="0" err="1">
                <a:solidFill>
                  <a:schemeClr val="accent6">
                    <a:lumMod val="75000"/>
                  </a:schemeClr>
                </a:solidFill>
              </a:rPr>
              <a:t>seq</a:t>
            </a:r>
            <a:endParaRPr lang="en-US" sz="1100" dirty="0">
              <a:solidFill>
                <a:schemeClr val="accent6">
                  <a:lumMod val="75000"/>
                </a:schemeClr>
              </a:solidFill>
            </a:endParaRPr>
          </a:p>
          <a:p>
            <a:r>
              <a:rPr lang="en-US" sz="1100" b="1" dirty="0" smtClean="0">
                <a:solidFill>
                  <a:srgbClr val="FF0000"/>
                </a:solidFill>
                <a:latin typeface="Trebuchet MS" pitchFamily="34" charset="0"/>
              </a:rPr>
              <a:t>#</a:t>
            </a:r>
            <a:r>
              <a:rPr lang="en-US" sz="1100" b="1" dirty="0">
                <a:solidFill>
                  <a:srgbClr val="FF0000"/>
                </a:solidFill>
                <a:latin typeface="Trebuchet MS" pitchFamily="34" charset="0"/>
              </a:rPr>
              <a:t>pragma acc data </a:t>
            </a:r>
            <a:r>
              <a:rPr lang="en-US" sz="1100" b="1" dirty="0" err="1">
                <a:solidFill>
                  <a:srgbClr val="FF0000"/>
                </a:solidFill>
                <a:latin typeface="Trebuchet MS" pitchFamily="34" charset="0"/>
              </a:rPr>
              <a:t>copyin</a:t>
            </a:r>
            <a:r>
              <a:rPr lang="en-US" sz="1100" b="1" dirty="0">
                <a:solidFill>
                  <a:srgbClr val="FF0000"/>
                </a:solidFill>
                <a:latin typeface="Trebuchet MS" pitchFamily="34" charset="0"/>
              </a:rPr>
              <a:t>(x[0:nc*nr-1]) copy(</a:t>
            </a:r>
            <a:r>
              <a:rPr lang="en-US" sz="1100" b="1" dirty="0" err="1">
                <a:solidFill>
                  <a:srgbClr val="FF0000"/>
                </a:solidFill>
                <a:latin typeface="Trebuchet MS" pitchFamily="34" charset="0"/>
              </a:rPr>
              <a:t>dist</a:t>
            </a:r>
            <a:r>
              <a:rPr lang="en-US" sz="1100" b="1" dirty="0">
                <a:solidFill>
                  <a:srgbClr val="FF0000"/>
                </a:solidFill>
                <a:latin typeface="Trebuchet MS" pitchFamily="34" charset="0"/>
              </a:rPr>
              <a:t>)  </a:t>
            </a:r>
          </a:p>
          <a:p>
            <a:r>
              <a:rPr lang="en-US" sz="1100" b="1" dirty="0">
                <a:solidFill>
                  <a:srgbClr val="FF0000"/>
                </a:solidFill>
                <a:latin typeface="Trebuchet MS" pitchFamily="34" charset="0"/>
              </a:rPr>
              <a:t>#pragma acc parallel for </a:t>
            </a:r>
            <a:r>
              <a:rPr lang="en-US" sz="1100" b="1" dirty="0" smtClean="0">
                <a:solidFill>
                  <a:srgbClr val="FF0000"/>
                </a:solidFill>
                <a:latin typeface="Trebuchet MS" pitchFamily="34" charset="0"/>
              </a:rPr>
              <a:t>               \</a:t>
            </a:r>
          </a:p>
          <a:p>
            <a:r>
              <a:rPr lang="en-US" sz="1100" b="1" dirty="0" smtClean="0">
                <a:solidFill>
                  <a:srgbClr val="FF0000"/>
                </a:solidFill>
                <a:latin typeface="Trebuchet MS" pitchFamily="34" charset="0"/>
              </a:rPr>
              <a:t>                    </a:t>
            </a:r>
            <a:r>
              <a:rPr lang="en-US" sz="1100" b="1" dirty="0" err="1" smtClean="0">
                <a:solidFill>
                  <a:srgbClr val="FF0000"/>
                </a:solidFill>
                <a:latin typeface="Trebuchet MS" pitchFamily="34" charset="0"/>
              </a:rPr>
              <a:t>firstprivate</a:t>
            </a:r>
            <a:r>
              <a:rPr lang="en-US" sz="1100" b="1" dirty="0" smtClean="0">
                <a:solidFill>
                  <a:srgbClr val="FF0000"/>
                </a:solidFill>
                <a:latin typeface="Trebuchet MS" pitchFamily="34" charset="0"/>
              </a:rPr>
              <a:t>(</a:t>
            </a:r>
            <a:r>
              <a:rPr lang="en-US" sz="1100" b="1" dirty="0" err="1" smtClean="0">
                <a:solidFill>
                  <a:srgbClr val="FF0000"/>
                </a:solidFill>
                <a:latin typeface="Trebuchet MS" pitchFamily="34" charset="0"/>
              </a:rPr>
              <a:t>nc</a:t>
            </a:r>
            <a:r>
              <a:rPr lang="en-US" sz="1100" b="1" dirty="0" smtClean="0">
                <a:solidFill>
                  <a:srgbClr val="FF0000"/>
                </a:solidFill>
                <a:latin typeface="Trebuchet MS" pitchFamily="34" charset="0"/>
              </a:rPr>
              <a:t>, nr)    \                           </a:t>
            </a:r>
          </a:p>
          <a:p>
            <a:r>
              <a:rPr lang="en-US" sz="1100" b="1" dirty="0" smtClean="0">
                <a:solidFill>
                  <a:srgbClr val="FF0000"/>
                </a:solidFill>
                <a:latin typeface="Trebuchet MS" pitchFamily="34" charset="0"/>
              </a:rPr>
              <a:t>                    private(</a:t>
            </a:r>
            <a:r>
              <a:rPr lang="en-US" sz="1100" b="1" dirty="0" err="1" smtClean="0">
                <a:solidFill>
                  <a:srgbClr val="FF0000"/>
                </a:solidFill>
                <a:latin typeface="Trebuchet MS" pitchFamily="34" charset="0"/>
              </a:rPr>
              <a:t>j,dev,dist</a:t>
            </a:r>
            <a:r>
              <a:rPr lang="en-US" sz="1100" b="1" dirty="0">
                <a:solidFill>
                  <a:srgbClr val="FF0000"/>
                </a:solidFill>
                <a:latin typeface="Trebuchet MS" pitchFamily="34" charset="0"/>
              </a:rPr>
              <a:t>) </a:t>
            </a:r>
            <a:r>
              <a:rPr lang="en-US" sz="1100" b="1" dirty="0" smtClean="0">
                <a:solidFill>
                  <a:srgbClr val="FF0000"/>
                </a:solidFill>
                <a:latin typeface="Trebuchet MS" pitchFamily="34" charset="0"/>
              </a:rPr>
              <a:t>   \</a:t>
            </a:r>
          </a:p>
          <a:p>
            <a:r>
              <a:rPr lang="en-US" sz="1100" b="1" dirty="0">
                <a:solidFill>
                  <a:srgbClr val="FF0000"/>
                </a:solidFill>
                <a:latin typeface="Trebuchet MS" pitchFamily="34" charset="0"/>
              </a:rPr>
              <a:t> </a:t>
            </a:r>
            <a:r>
              <a:rPr lang="en-US" sz="1100" b="1" dirty="0" smtClean="0">
                <a:solidFill>
                  <a:srgbClr val="FF0000"/>
                </a:solidFill>
                <a:latin typeface="Trebuchet MS" pitchFamily="34" charset="0"/>
              </a:rPr>
              <a:t>                   reduction</a:t>
            </a:r>
            <a:r>
              <a:rPr lang="en-US" sz="1100" b="1" dirty="0">
                <a:solidFill>
                  <a:srgbClr val="FF0000"/>
                </a:solidFill>
                <a:latin typeface="Trebuchet MS" pitchFamily="34" charset="0"/>
              </a:rPr>
              <a:t>(+:</a:t>
            </a:r>
            <a:r>
              <a:rPr lang="en-US" sz="1100" b="1" dirty="0" err="1">
                <a:solidFill>
                  <a:srgbClr val="FF0000"/>
                </a:solidFill>
                <a:latin typeface="Trebuchet MS" pitchFamily="34" charset="0"/>
              </a:rPr>
              <a:t>dist</a:t>
            </a:r>
            <a:r>
              <a:rPr lang="en-US" sz="1100" b="1" dirty="0">
                <a:solidFill>
                  <a:srgbClr val="FF0000"/>
                </a:solidFill>
                <a:latin typeface="Trebuchet MS" pitchFamily="34" charset="0"/>
              </a:rPr>
              <a:t>)  </a:t>
            </a:r>
          </a:p>
          <a:p>
            <a:r>
              <a:rPr lang="en-US" sz="1050" dirty="0">
                <a:latin typeface="Trebuchet MS" pitchFamily="34" charset="0"/>
              </a:rPr>
              <a:t>    </a:t>
            </a:r>
            <a:r>
              <a:rPr lang="en-US" sz="1050" dirty="0" smtClean="0">
                <a:latin typeface="Trebuchet MS" pitchFamily="34" charset="0"/>
              </a:rPr>
              <a:t>   for(j </a:t>
            </a:r>
            <a:r>
              <a:rPr lang="en-US" sz="1050" dirty="0">
                <a:latin typeface="Trebuchet MS" pitchFamily="34" charset="0"/>
              </a:rPr>
              <a:t>= 0 ; j &lt; </a:t>
            </a:r>
            <a:r>
              <a:rPr lang="en-US" sz="1050" dirty="0" err="1">
                <a:latin typeface="Trebuchet MS" pitchFamily="34" charset="0"/>
              </a:rPr>
              <a:t>nc</a:t>
            </a:r>
            <a:r>
              <a:rPr lang="en-US" sz="1050" dirty="0">
                <a:latin typeface="Trebuchet MS" pitchFamily="34" charset="0"/>
              </a:rPr>
              <a:t> ; j++) {</a:t>
            </a:r>
          </a:p>
          <a:p>
            <a:r>
              <a:rPr lang="en-US" sz="1050" dirty="0">
                <a:latin typeface="Trebuchet MS" pitchFamily="34" charset="0"/>
              </a:rPr>
              <a:t>            </a:t>
            </a:r>
            <a:r>
              <a:rPr lang="en-US" sz="1050" dirty="0" err="1">
                <a:latin typeface="Trebuchet MS" pitchFamily="34" charset="0"/>
              </a:rPr>
              <a:t>dev</a:t>
            </a:r>
            <a:r>
              <a:rPr lang="en-US" sz="1050" dirty="0">
                <a:latin typeface="Trebuchet MS" pitchFamily="34" charset="0"/>
              </a:rPr>
              <a:t>    = (x[i1 + j*nr] - x[i2 + j*nr]);</a:t>
            </a:r>
          </a:p>
          <a:p>
            <a:r>
              <a:rPr lang="en-US" sz="1050" dirty="0">
                <a:latin typeface="Trebuchet MS" pitchFamily="34" charset="0"/>
              </a:rPr>
              <a:t>            </a:t>
            </a:r>
            <a:r>
              <a:rPr lang="en-US" sz="1050" dirty="0" err="1">
                <a:latin typeface="Trebuchet MS" pitchFamily="34" charset="0"/>
              </a:rPr>
              <a:t>dist</a:t>
            </a:r>
            <a:r>
              <a:rPr lang="en-US" sz="1050" dirty="0">
                <a:latin typeface="Trebuchet MS" pitchFamily="34" charset="0"/>
              </a:rPr>
              <a:t>  += </a:t>
            </a:r>
            <a:r>
              <a:rPr lang="en-US" sz="1050" dirty="0" err="1">
                <a:latin typeface="Trebuchet MS" pitchFamily="34" charset="0"/>
              </a:rPr>
              <a:t>dev</a:t>
            </a:r>
            <a:r>
              <a:rPr lang="en-US" sz="1050" dirty="0">
                <a:latin typeface="Trebuchet MS" pitchFamily="34" charset="0"/>
              </a:rPr>
              <a:t> * </a:t>
            </a:r>
            <a:r>
              <a:rPr lang="en-US" sz="1050" dirty="0" err="1">
                <a:latin typeface="Trebuchet MS" pitchFamily="34" charset="0"/>
              </a:rPr>
              <a:t>dev</a:t>
            </a:r>
            <a:r>
              <a:rPr lang="en-US" sz="1050" dirty="0">
                <a:latin typeface="Trebuchet MS" pitchFamily="34" charset="0"/>
              </a:rPr>
              <a:t>;</a:t>
            </a:r>
          </a:p>
          <a:p>
            <a:r>
              <a:rPr lang="en-US" sz="1050" dirty="0">
                <a:latin typeface="Trebuchet MS" pitchFamily="34" charset="0"/>
              </a:rPr>
              <a:t>    </a:t>
            </a:r>
            <a:r>
              <a:rPr lang="en-US" sz="1050" dirty="0" smtClean="0">
                <a:latin typeface="Trebuchet MS" pitchFamily="34" charset="0"/>
              </a:rPr>
              <a:t>  }</a:t>
            </a:r>
            <a:endParaRPr lang="en-US" sz="1050" dirty="0">
              <a:latin typeface="Trebuchet MS" pitchFamily="34" charset="0"/>
            </a:endParaRPr>
          </a:p>
          <a:p>
            <a:r>
              <a:rPr lang="en-US" sz="1050" dirty="0">
                <a:latin typeface="Trebuchet MS" pitchFamily="34" charset="0"/>
              </a:rPr>
              <a:t>//    </a:t>
            </a:r>
            <a:r>
              <a:rPr lang="en-US" sz="1050" dirty="0" smtClean="0">
                <a:latin typeface="Trebuchet MS" pitchFamily="34" charset="0"/>
              </a:rPr>
              <a:t>if(count </a:t>
            </a:r>
            <a:r>
              <a:rPr lang="en-US" sz="1050" dirty="0">
                <a:latin typeface="Trebuchet MS" pitchFamily="34" charset="0"/>
              </a:rPr>
              <a:t>== 0) return NA_REAL;</a:t>
            </a:r>
          </a:p>
          <a:p>
            <a:r>
              <a:rPr lang="en-US" sz="1050" dirty="0">
                <a:latin typeface="Trebuchet MS" pitchFamily="34" charset="0"/>
              </a:rPr>
              <a:t>//    if(count != </a:t>
            </a:r>
            <a:r>
              <a:rPr lang="en-US" sz="1050" dirty="0" err="1">
                <a:latin typeface="Trebuchet MS" pitchFamily="34" charset="0"/>
              </a:rPr>
              <a:t>nc</a:t>
            </a:r>
            <a:r>
              <a:rPr lang="en-US" sz="1050" dirty="0">
                <a:latin typeface="Trebuchet MS" pitchFamily="34" charset="0"/>
              </a:rPr>
              <a:t>) </a:t>
            </a:r>
            <a:r>
              <a:rPr lang="en-US" sz="1050" dirty="0" err="1">
                <a:latin typeface="Trebuchet MS" pitchFamily="34" charset="0"/>
              </a:rPr>
              <a:t>dist</a:t>
            </a:r>
            <a:r>
              <a:rPr lang="en-US" sz="1050" dirty="0">
                <a:latin typeface="Trebuchet MS" pitchFamily="34" charset="0"/>
              </a:rPr>
              <a:t> /= ((double)count/</a:t>
            </a:r>
            <a:r>
              <a:rPr lang="en-US" sz="1050" dirty="0" err="1">
                <a:latin typeface="Trebuchet MS" pitchFamily="34" charset="0"/>
              </a:rPr>
              <a:t>nc</a:t>
            </a:r>
            <a:r>
              <a:rPr lang="en-US" sz="1050" dirty="0">
                <a:latin typeface="Trebuchet MS" pitchFamily="34" charset="0"/>
              </a:rPr>
              <a:t>);</a:t>
            </a:r>
          </a:p>
          <a:p>
            <a:r>
              <a:rPr lang="en-US" sz="1050" dirty="0">
                <a:latin typeface="Trebuchet MS" pitchFamily="34" charset="0"/>
              </a:rPr>
              <a:t>    </a:t>
            </a:r>
            <a:r>
              <a:rPr lang="en-US" sz="1050" dirty="0" smtClean="0">
                <a:latin typeface="Trebuchet MS" pitchFamily="34" charset="0"/>
              </a:rPr>
              <a:t>    return </a:t>
            </a:r>
            <a:r>
              <a:rPr lang="en-US" sz="1050" dirty="0" err="1">
                <a:latin typeface="Trebuchet MS" pitchFamily="34" charset="0"/>
              </a:rPr>
              <a:t>sqrt</a:t>
            </a:r>
            <a:r>
              <a:rPr lang="en-US" sz="1050" dirty="0">
                <a:latin typeface="Trebuchet MS" pitchFamily="34" charset="0"/>
              </a:rPr>
              <a:t>(</a:t>
            </a:r>
            <a:r>
              <a:rPr lang="en-US" sz="1050" dirty="0" err="1">
                <a:latin typeface="Trebuchet MS" pitchFamily="34" charset="0"/>
              </a:rPr>
              <a:t>dist</a:t>
            </a:r>
            <a:r>
              <a:rPr lang="en-US" sz="1050" dirty="0">
                <a:latin typeface="Trebuchet MS" pitchFamily="34" charset="0"/>
              </a:rPr>
              <a:t>);</a:t>
            </a:r>
          </a:p>
          <a:p>
            <a:r>
              <a:rPr lang="en-US" sz="1050" dirty="0" smtClean="0">
                <a:latin typeface="Trebuchet MS" pitchFamily="34" charset="0"/>
              </a:rPr>
              <a:t>          }</a:t>
            </a:r>
            <a:endParaRPr lang="en-US" sz="1050" dirty="0">
              <a:latin typeface="Trebuchet MS" pitchFamily="34" charset="0"/>
            </a:endParaRPr>
          </a:p>
          <a:p>
            <a:endParaRPr lang="en-US" sz="1000" dirty="0">
              <a:latin typeface="Trebuchet MS" pitchFamily="34" charset="0"/>
            </a:endParaRPr>
          </a:p>
        </p:txBody>
      </p:sp>
      <p:sp>
        <p:nvSpPr>
          <p:cNvPr id="2" name="Right Arrow 1"/>
          <p:cNvSpPr/>
          <p:nvPr/>
        </p:nvSpPr>
        <p:spPr>
          <a:xfrm>
            <a:off x="4199378" y="4158800"/>
            <a:ext cx="1842523" cy="4572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95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394490" y="1083594"/>
            <a:ext cx="8996230" cy="4582300"/>
          </a:xfrm>
        </p:spPr>
        <p:txBody>
          <a:bodyPr/>
          <a:lstStyle/>
          <a:p>
            <a:r>
              <a:rPr lang="en-US" dirty="0" smtClean="0"/>
              <a:t>Background</a:t>
            </a:r>
          </a:p>
          <a:p>
            <a:r>
              <a:rPr lang="en-US" dirty="0" smtClean="0"/>
              <a:t>Deploy </a:t>
            </a:r>
            <a:r>
              <a:rPr lang="en-US" dirty="0"/>
              <a:t>CUDA </a:t>
            </a:r>
            <a:r>
              <a:rPr lang="en-US" dirty="0" smtClean="0"/>
              <a:t>Libraries</a:t>
            </a:r>
          </a:p>
          <a:p>
            <a:r>
              <a:rPr lang="en-US" dirty="0" smtClean="0"/>
              <a:t>Apply DIRECTIVES </a:t>
            </a:r>
            <a:endParaRPr lang="en-US" dirty="0"/>
          </a:p>
          <a:p>
            <a:r>
              <a:rPr lang="en-US" dirty="0" smtClean="0"/>
              <a:t>Combine CUDA C/C++/</a:t>
            </a:r>
            <a:r>
              <a:rPr lang="en-US" dirty="0" err="1" smtClean="0"/>
              <a:t>Foratran</a:t>
            </a:r>
            <a:r>
              <a:rPr lang="en-US" dirty="0" smtClean="0"/>
              <a:t> </a:t>
            </a:r>
            <a:endParaRPr lang="en-US" dirty="0"/>
          </a:p>
          <a:p>
            <a:r>
              <a:rPr lang="en-US" dirty="0" smtClean="0"/>
              <a:t>Case study : </a:t>
            </a:r>
            <a:r>
              <a:rPr lang="en-US" dirty="0" err="1" smtClean="0"/>
              <a:t>kNN</a:t>
            </a:r>
            <a:endParaRPr lang="en-US" dirty="0" smtClean="0"/>
          </a:p>
          <a:p>
            <a:pPr marL="0" indent="0">
              <a:buNone/>
            </a:pPr>
            <a:endParaRPr lang="en-US" sz="2800" dirty="0" smtClean="0"/>
          </a:p>
          <a:p>
            <a:pPr marL="0" indent="0">
              <a:buNone/>
            </a:pPr>
            <a:r>
              <a:rPr lang="en-US" sz="2000" dirty="0" smtClean="0">
                <a:solidFill>
                  <a:srgbClr val="92D050"/>
                </a:solidFill>
              </a:rPr>
              <a:t>Appendix</a:t>
            </a:r>
            <a:r>
              <a:rPr lang="en-US" sz="2000" dirty="0" smtClean="0"/>
              <a:t>: </a:t>
            </a:r>
          </a:p>
          <a:p>
            <a:pPr marL="0" indent="0">
              <a:buNone/>
            </a:pPr>
            <a:r>
              <a:rPr lang="en-US" sz="2000" dirty="0" smtClean="0"/>
              <a:t>    Build R with CUDA by Visual Studio 2013 on Windows</a:t>
            </a:r>
          </a:p>
          <a:p>
            <a:pPr marL="0" lvl="1" indent="0">
              <a:buNone/>
            </a:pPr>
            <a:endParaRPr lang="en-US" dirty="0">
              <a:cs typeface="ＭＳ Ｐゴシック" pitchFamily="-65" charset="-128"/>
            </a:endParaRPr>
          </a:p>
          <a:p>
            <a:pPr marL="0" indent="0">
              <a:buNone/>
            </a:pPr>
            <a:endParaRPr lang="en-US" sz="2000" dirty="0"/>
          </a:p>
        </p:txBody>
      </p:sp>
      <p:sp>
        <p:nvSpPr>
          <p:cNvPr id="2" name="TextBox 1"/>
          <p:cNvSpPr txBox="1"/>
          <p:nvPr/>
        </p:nvSpPr>
        <p:spPr>
          <a:xfrm>
            <a:off x="1309326" y="403412"/>
            <a:ext cx="2603768" cy="523220"/>
          </a:xfrm>
          <a:prstGeom prst="rect">
            <a:avLst/>
          </a:prstGeom>
          <a:noFill/>
        </p:spPr>
        <p:txBody>
          <a:bodyPr wrap="square" rtlCol="0">
            <a:spAutoFit/>
          </a:bodyPr>
          <a:lstStyle/>
          <a:p>
            <a:r>
              <a:rPr lang="en-US" sz="2800" dirty="0" smtClean="0">
                <a:solidFill>
                  <a:srgbClr val="92D050"/>
                </a:solidFill>
                <a:latin typeface="Trebuchet MS" pitchFamily="34" charset="0"/>
              </a:rPr>
              <a:t>Agenda</a:t>
            </a:r>
          </a:p>
        </p:txBody>
      </p:sp>
    </p:spTree>
    <p:extLst>
      <p:ext uri="{BB962C8B-B14F-4D97-AF65-F5344CB8AC3E}">
        <p14:creationId xmlns:p14="http://schemas.microsoft.com/office/powerpoint/2010/main" val="21311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349" y="307480"/>
            <a:ext cx="8996230" cy="446282"/>
          </a:xfrm>
        </p:spPr>
        <p:txBody>
          <a:bodyPr/>
          <a:lstStyle/>
          <a:p>
            <a:pPr marL="0" indent="0">
              <a:buNone/>
            </a:pPr>
            <a:r>
              <a:rPr lang="en-US" dirty="0" smtClean="0"/>
              <a:t>Compile with PGI </a:t>
            </a:r>
          </a:p>
          <a:p>
            <a:pPr marL="457200" indent="-457200">
              <a:buAutoNum type="arabicPeriod"/>
            </a:pPr>
            <a:endParaRPr lang="en-US" sz="1800" dirty="0" smtClean="0"/>
          </a:p>
          <a:p>
            <a:pPr marL="457200" indent="-457200">
              <a:buAutoNum type="arabicPeriod"/>
            </a:pPr>
            <a:r>
              <a:rPr lang="en-US" sz="1800" dirty="0" smtClean="0"/>
              <a:t>Do ‘</a:t>
            </a:r>
            <a:r>
              <a:rPr lang="en-US" sz="1800" dirty="0" smtClean="0">
                <a:solidFill>
                  <a:srgbClr val="FFC000"/>
                </a:solidFill>
              </a:rPr>
              <a:t>make VERBOSE=1</a:t>
            </a:r>
            <a:r>
              <a:rPr lang="en-US" sz="1800" dirty="0" smtClean="0"/>
              <a:t>’ in stats/</a:t>
            </a:r>
            <a:r>
              <a:rPr lang="en-US" sz="1800" dirty="0" err="1" smtClean="0"/>
              <a:t>src</a:t>
            </a:r>
            <a:endParaRPr lang="en-US" sz="1800" dirty="0" smtClean="0"/>
          </a:p>
          <a:p>
            <a:pPr marL="0" indent="0">
              <a:buNone/>
            </a:pPr>
            <a:r>
              <a:rPr lang="en-US" sz="1800" dirty="0"/>
              <a:t> </a:t>
            </a:r>
            <a:r>
              <a:rPr lang="en-US" sz="1800" dirty="0" smtClean="0"/>
              <a:t>    this step will generate detail information for build</a:t>
            </a:r>
          </a:p>
          <a:p>
            <a:pPr marL="457200" indent="-457200">
              <a:buAutoNum type="arabicPeriod" startAt="2"/>
            </a:pPr>
            <a:r>
              <a:rPr lang="en-US" sz="1800" dirty="0" smtClean="0"/>
              <a:t>Compile </a:t>
            </a:r>
            <a:r>
              <a:rPr lang="en-US" sz="1800" dirty="0" err="1" smtClean="0"/>
              <a:t>distance.c</a:t>
            </a:r>
            <a:r>
              <a:rPr lang="en-US" sz="1800" dirty="0" smtClean="0"/>
              <a:t> by PGI</a:t>
            </a:r>
          </a:p>
          <a:p>
            <a:pPr marL="0" indent="0">
              <a:buNone/>
            </a:pPr>
            <a:r>
              <a:rPr lang="en-US" sz="1800" dirty="0"/>
              <a:t> </a:t>
            </a:r>
            <a:r>
              <a:rPr lang="en-US" sz="1800" dirty="0" smtClean="0"/>
              <a:t>      original:</a:t>
            </a:r>
            <a:r>
              <a:rPr lang="en-US" dirty="0" smtClean="0"/>
              <a:t>   </a:t>
            </a:r>
            <a:r>
              <a:rPr lang="en-US" sz="1600" dirty="0" err="1" smtClean="0">
                <a:solidFill>
                  <a:srgbClr val="FFC000"/>
                </a:solidFill>
              </a:rPr>
              <a:t>gcc</a:t>
            </a:r>
            <a:r>
              <a:rPr lang="en-US" sz="1600" dirty="0" smtClean="0">
                <a:solidFill>
                  <a:srgbClr val="FFC000"/>
                </a:solidFill>
              </a:rPr>
              <a:t> </a:t>
            </a:r>
            <a:r>
              <a:rPr lang="en-US" sz="1600" dirty="0">
                <a:solidFill>
                  <a:srgbClr val="FFC000"/>
                </a:solidFill>
              </a:rPr>
              <a:t>-</a:t>
            </a:r>
            <a:r>
              <a:rPr lang="en-US" sz="1600" dirty="0" err="1">
                <a:solidFill>
                  <a:srgbClr val="FFC000"/>
                </a:solidFill>
              </a:rPr>
              <a:t>std</a:t>
            </a:r>
            <a:r>
              <a:rPr lang="en-US" sz="1600" dirty="0">
                <a:solidFill>
                  <a:srgbClr val="FFC000"/>
                </a:solidFill>
              </a:rPr>
              <a:t>=gnu99 </a:t>
            </a:r>
            <a:r>
              <a:rPr lang="en-US" sz="1600" dirty="0" smtClean="0">
                <a:solidFill>
                  <a:srgbClr val="FFC000"/>
                </a:solidFill>
              </a:rPr>
              <a:t> … </a:t>
            </a:r>
            <a:r>
              <a:rPr lang="en-US" sz="1100" dirty="0" smtClean="0">
                <a:solidFill>
                  <a:srgbClr val="FFC000"/>
                </a:solidFill>
              </a:rPr>
              <a:t>  </a:t>
            </a:r>
            <a:r>
              <a:rPr lang="en-US" sz="1100" dirty="0"/>
              <a:t>-c </a:t>
            </a:r>
            <a:r>
              <a:rPr lang="en-US" sz="1100" dirty="0" err="1"/>
              <a:t>distance.c</a:t>
            </a:r>
            <a:r>
              <a:rPr lang="en-US" sz="1100" dirty="0"/>
              <a:t> -o </a:t>
            </a:r>
            <a:r>
              <a:rPr lang="en-US" sz="1100" dirty="0" err="1" smtClean="0"/>
              <a:t>distance.o</a:t>
            </a:r>
            <a:endParaRPr lang="en-US" sz="1100" dirty="0" smtClean="0"/>
          </a:p>
          <a:p>
            <a:pPr marL="0" indent="0">
              <a:buNone/>
            </a:pPr>
            <a:r>
              <a:rPr lang="en-US" sz="1800" dirty="0"/>
              <a:t> </a:t>
            </a:r>
            <a:r>
              <a:rPr lang="en-US" sz="1800" dirty="0" smtClean="0"/>
              <a:t>      changed: </a:t>
            </a:r>
            <a:r>
              <a:rPr lang="en-US" sz="1100" dirty="0" smtClean="0"/>
              <a:t>   </a:t>
            </a:r>
            <a:r>
              <a:rPr lang="en-US" sz="1600" dirty="0" err="1" smtClean="0">
                <a:solidFill>
                  <a:srgbClr val="FFC000"/>
                </a:solidFill>
              </a:rPr>
              <a:t>pgcc</a:t>
            </a:r>
            <a:r>
              <a:rPr lang="en-US" sz="1600" dirty="0" smtClean="0">
                <a:solidFill>
                  <a:srgbClr val="FFC000"/>
                </a:solidFill>
              </a:rPr>
              <a:t>  </a:t>
            </a:r>
            <a:r>
              <a:rPr lang="en-US" sz="1600" dirty="0">
                <a:solidFill>
                  <a:srgbClr val="FFC000"/>
                </a:solidFill>
              </a:rPr>
              <a:t>-acc -ta=</a:t>
            </a:r>
            <a:r>
              <a:rPr lang="en-US" sz="1600" dirty="0" err="1">
                <a:solidFill>
                  <a:srgbClr val="FFC000"/>
                </a:solidFill>
              </a:rPr>
              <a:t>nvidia</a:t>
            </a:r>
            <a:r>
              <a:rPr lang="en-US" sz="1600" dirty="0">
                <a:solidFill>
                  <a:srgbClr val="FFC000"/>
                </a:solidFill>
              </a:rPr>
              <a:t> </a:t>
            </a:r>
            <a:r>
              <a:rPr lang="en-US" sz="1600" dirty="0" smtClean="0">
                <a:solidFill>
                  <a:srgbClr val="FFC000"/>
                </a:solidFill>
              </a:rPr>
              <a:t> -</a:t>
            </a:r>
            <a:r>
              <a:rPr lang="en-US" sz="1600" dirty="0" err="1" smtClean="0">
                <a:solidFill>
                  <a:srgbClr val="FFC000"/>
                </a:solidFill>
              </a:rPr>
              <a:t>Minfo</a:t>
            </a:r>
            <a:r>
              <a:rPr lang="en-US" sz="1600" dirty="0" smtClean="0">
                <a:solidFill>
                  <a:srgbClr val="FFC000"/>
                </a:solidFill>
              </a:rPr>
              <a:t>  … </a:t>
            </a:r>
            <a:r>
              <a:rPr lang="en-US" sz="1600" dirty="0"/>
              <a:t>-c </a:t>
            </a:r>
            <a:r>
              <a:rPr lang="en-US" sz="1600" dirty="0" err="1"/>
              <a:t>distance.c</a:t>
            </a:r>
            <a:r>
              <a:rPr lang="en-US" sz="1600" dirty="0"/>
              <a:t> -o </a:t>
            </a:r>
            <a:r>
              <a:rPr lang="en-US" sz="1600" dirty="0" err="1"/>
              <a:t>distance.o</a:t>
            </a:r>
            <a:endParaRPr lang="en-US" sz="1600" dirty="0"/>
          </a:p>
          <a:p>
            <a:pPr marL="0" indent="0">
              <a:buNone/>
            </a:pPr>
            <a:r>
              <a:rPr lang="en-US" sz="1800" dirty="0" smtClean="0"/>
              <a:t>3. Link all .o file to .so by PGI</a:t>
            </a:r>
          </a:p>
          <a:p>
            <a:pPr marL="0" indent="0">
              <a:buNone/>
            </a:pPr>
            <a:r>
              <a:rPr lang="en-US" sz="1800" dirty="0"/>
              <a:t>       original:  </a:t>
            </a:r>
            <a:r>
              <a:rPr lang="en-US" sz="1800" dirty="0" smtClean="0"/>
              <a:t> </a:t>
            </a:r>
            <a:r>
              <a:rPr lang="en-US" sz="1600" dirty="0" err="1" smtClean="0">
                <a:solidFill>
                  <a:srgbClr val="FFC000"/>
                </a:solidFill>
              </a:rPr>
              <a:t>gcc</a:t>
            </a:r>
            <a:r>
              <a:rPr lang="en-US" sz="1600" dirty="0" smtClean="0">
                <a:solidFill>
                  <a:srgbClr val="FFC000"/>
                </a:solidFill>
              </a:rPr>
              <a:t> </a:t>
            </a:r>
            <a:r>
              <a:rPr lang="en-US" sz="1600" dirty="0">
                <a:solidFill>
                  <a:srgbClr val="FFC000"/>
                </a:solidFill>
              </a:rPr>
              <a:t>-</a:t>
            </a:r>
            <a:r>
              <a:rPr lang="en-US" sz="1600" dirty="0" err="1">
                <a:solidFill>
                  <a:srgbClr val="FFC000"/>
                </a:solidFill>
              </a:rPr>
              <a:t>std</a:t>
            </a:r>
            <a:r>
              <a:rPr lang="en-US" sz="1600" dirty="0">
                <a:solidFill>
                  <a:srgbClr val="FFC000"/>
                </a:solidFill>
              </a:rPr>
              <a:t>=gnu99 -shared </a:t>
            </a:r>
            <a:r>
              <a:rPr lang="en-US" sz="1100" dirty="0" smtClean="0"/>
              <a:t>-</a:t>
            </a:r>
            <a:r>
              <a:rPr lang="en-US" sz="1100" dirty="0"/>
              <a:t>o stats.so </a:t>
            </a:r>
            <a:r>
              <a:rPr lang="en-US" sz="1100" dirty="0" err="1"/>
              <a:t>init.o</a:t>
            </a:r>
            <a:r>
              <a:rPr lang="en-US" sz="1100" dirty="0"/>
              <a:t> </a:t>
            </a:r>
            <a:r>
              <a:rPr lang="en-US" sz="1100" dirty="0" smtClean="0"/>
              <a:t> &lt;</a:t>
            </a:r>
            <a:r>
              <a:rPr lang="en-US" sz="1100" dirty="0" err="1" smtClean="0"/>
              <a:t>all.o</a:t>
            </a:r>
            <a:r>
              <a:rPr lang="en-US" sz="1100" dirty="0" smtClean="0"/>
              <a:t>&gt; ….</a:t>
            </a:r>
          </a:p>
          <a:p>
            <a:pPr marL="0" indent="0">
              <a:buNone/>
            </a:pPr>
            <a:r>
              <a:rPr lang="en-US" sz="1800" dirty="0" smtClean="0"/>
              <a:t>       changed</a:t>
            </a:r>
            <a:r>
              <a:rPr lang="en-US" sz="1800" dirty="0"/>
              <a:t>:  </a:t>
            </a:r>
            <a:r>
              <a:rPr lang="en-US" sz="1600" dirty="0" err="1">
                <a:solidFill>
                  <a:srgbClr val="FFC000"/>
                </a:solidFill>
              </a:rPr>
              <a:t>pgcc</a:t>
            </a:r>
            <a:r>
              <a:rPr lang="en-US" sz="1600" dirty="0">
                <a:solidFill>
                  <a:srgbClr val="FFC000"/>
                </a:solidFill>
              </a:rPr>
              <a:t>  -acc -ta=</a:t>
            </a:r>
            <a:r>
              <a:rPr lang="en-US" sz="1600" dirty="0" err="1">
                <a:solidFill>
                  <a:srgbClr val="FFC000"/>
                </a:solidFill>
              </a:rPr>
              <a:t>nvidia</a:t>
            </a:r>
            <a:r>
              <a:rPr lang="en-US" sz="1600" dirty="0">
                <a:solidFill>
                  <a:srgbClr val="FFC000"/>
                </a:solidFill>
              </a:rPr>
              <a:t> </a:t>
            </a:r>
            <a:r>
              <a:rPr lang="en-US" sz="1600" dirty="0" smtClean="0">
                <a:solidFill>
                  <a:srgbClr val="FFC000"/>
                </a:solidFill>
              </a:rPr>
              <a:t>–shared </a:t>
            </a:r>
            <a:r>
              <a:rPr lang="en-US" sz="1600" dirty="0"/>
              <a:t>-o stats.so </a:t>
            </a:r>
            <a:r>
              <a:rPr lang="en-US" sz="1600" dirty="0" err="1"/>
              <a:t>init.o</a:t>
            </a:r>
            <a:r>
              <a:rPr lang="en-US" sz="1600" dirty="0"/>
              <a:t>  &lt;</a:t>
            </a:r>
            <a:r>
              <a:rPr lang="en-US" sz="1600" dirty="0" err="1" smtClean="0"/>
              <a:t>all.o</a:t>
            </a:r>
            <a:r>
              <a:rPr lang="en-US" sz="1600" dirty="0" smtClean="0"/>
              <a:t>&gt; …</a:t>
            </a:r>
          </a:p>
          <a:p>
            <a:pPr marL="0" indent="0">
              <a:buNone/>
            </a:pPr>
            <a:r>
              <a:rPr lang="en-US" sz="1800" dirty="0" smtClean="0"/>
              <a:t>4</a:t>
            </a:r>
            <a:r>
              <a:rPr lang="en-US" sz="1800" dirty="0"/>
              <a:t>. </a:t>
            </a:r>
            <a:r>
              <a:rPr lang="en-US" sz="1800" dirty="0" err="1"/>
              <a:t>Updata</a:t>
            </a:r>
            <a:r>
              <a:rPr lang="en-US" sz="1800" dirty="0"/>
              <a:t> stats.so</a:t>
            </a:r>
          </a:p>
          <a:p>
            <a:pPr marL="0" indent="0">
              <a:buNone/>
            </a:pPr>
            <a:r>
              <a:rPr lang="en-US" sz="1600" dirty="0">
                <a:solidFill>
                  <a:srgbClr val="FF0000"/>
                </a:solidFill>
              </a:rPr>
              <a:t> </a:t>
            </a:r>
            <a:r>
              <a:rPr lang="en-US" sz="1600" dirty="0" smtClean="0">
                <a:solidFill>
                  <a:srgbClr val="FF0000"/>
                </a:solidFill>
              </a:rPr>
              <a:t>        </a:t>
            </a:r>
            <a:r>
              <a:rPr lang="en-US" sz="1600" dirty="0" err="1" smtClean="0">
                <a:solidFill>
                  <a:srgbClr val="FFC000"/>
                </a:solidFill>
              </a:rPr>
              <a:t>cp</a:t>
            </a:r>
            <a:r>
              <a:rPr lang="en-US" sz="1600" dirty="0">
                <a:solidFill>
                  <a:srgbClr val="FFC000"/>
                </a:solidFill>
              </a:rPr>
              <a:t> stats.so </a:t>
            </a:r>
            <a:r>
              <a:rPr lang="en-US" sz="1600" dirty="0" smtClean="0">
                <a:solidFill>
                  <a:srgbClr val="FFC000"/>
                </a:solidFill>
              </a:rPr>
              <a:t>&lt;R-path&gt;/lib64/R/library/stats/libs/</a:t>
            </a:r>
          </a:p>
          <a:p>
            <a:pPr marL="0" indent="0">
              <a:buNone/>
            </a:pPr>
            <a:r>
              <a:rPr lang="en-US" sz="1800" dirty="0"/>
              <a:t>5. Launch R and Execution as </a:t>
            </a:r>
            <a:r>
              <a:rPr lang="en-US" sz="1800" dirty="0" smtClean="0"/>
              <a:t>normally</a:t>
            </a:r>
          </a:p>
          <a:p>
            <a:pPr marL="0" indent="0">
              <a:buNone/>
            </a:pPr>
            <a:r>
              <a:rPr lang="en-US" sz="1800" dirty="0"/>
              <a:t> </a:t>
            </a:r>
            <a:r>
              <a:rPr lang="en-US" sz="1800" dirty="0" smtClean="0"/>
              <a:t>        use nvprof to confirm : nvprof R ….</a:t>
            </a:r>
            <a:endParaRPr lang="en-US" sz="1800" dirty="0"/>
          </a:p>
          <a:p>
            <a:pPr marL="0" indent="0">
              <a:buNone/>
            </a:pPr>
            <a:endParaRPr lang="en-US" sz="1800" dirty="0"/>
          </a:p>
          <a:p>
            <a:pPr marL="0" indent="0">
              <a:buNone/>
            </a:pPr>
            <a:r>
              <a:rPr lang="en-US" sz="2000" dirty="0" smtClean="0"/>
              <a:t>                             </a:t>
            </a:r>
            <a:endParaRPr lang="en-US" sz="2000" dirty="0"/>
          </a:p>
        </p:txBody>
      </p:sp>
      <p:grpSp>
        <p:nvGrpSpPr>
          <p:cNvPr id="6" name="Group 5"/>
          <p:cNvGrpSpPr/>
          <p:nvPr/>
        </p:nvGrpSpPr>
        <p:grpSpPr>
          <a:xfrm>
            <a:off x="4663166" y="272060"/>
            <a:ext cx="6144535" cy="2300416"/>
            <a:chOff x="4663166" y="272060"/>
            <a:chExt cx="6144535" cy="2300416"/>
          </a:xfrm>
        </p:grpSpPr>
        <p:sp>
          <p:nvSpPr>
            <p:cNvPr id="4" name="Rounded Rectangle 3"/>
            <p:cNvSpPr/>
            <p:nvPr/>
          </p:nvSpPr>
          <p:spPr>
            <a:xfrm>
              <a:off x="6425171" y="272060"/>
              <a:ext cx="4382530" cy="230041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R_euclidean</a:t>
              </a:r>
              <a:r>
                <a:rPr lang="en-US" sz="1600" dirty="0"/>
                <a:t>:</a:t>
              </a:r>
            </a:p>
            <a:p>
              <a:r>
                <a:rPr lang="en-US" sz="1600" dirty="0"/>
                <a:t>     53, Generating </a:t>
              </a:r>
              <a:r>
                <a:rPr lang="en-US" sz="1600" dirty="0" err="1"/>
                <a:t>copyin</a:t>
              </a:r>
              <a:r>
                <a:rPr lang="en-US" sz="1600" dirty="0"/>
                <a:t>(x[:nr*</a:t>
              </a:r>
              <a:r>
                <a:rPr lang="en-US" sz="1600" dirty="0" err="1"/>
                <a:t>nc</a:t>
              </a:r>
              <a:r>
                <a:rPr lang="en-US" sz="1600" dirty="0"/>
                <a:t>])</a:t>
              </a:r>
            </a:p>
            <a:p>
              <a:r>
                <a:rPr lang="en-US" sz="1600" dirty="0"/>
                <a:t>         </a:t>
              </a:r>
              <a:r>
                <a:rPr lang="en-US" sz="1600" dirty="0" smtClean="0"/>
                <a:t>  Generating </a:t>
              </a:r>
              <a:r>
                <a:rPr lang="en-US" sz="1600" dirty="0"/>
                <a:t>copy(</a:t>
              </a:r>
              <a:r>
                <a:rPr lang="en-US" sz="1600" dirty="0" err="1"/>
                <a:t>dist</a:t>
              </a:r>
              <a:r>
                <a:rPr lang="en-US" sz="1600" dirty="0"/>
                <a:t>)</a:t>
              </a:r>
            </a:p>
            <a:p>
              <a:r>
                <a:rPr lang="en-US" sz="1600" dirty="0"/>
                <a:t>     54, Accelerator kernel generated</a:t>
              </a:r>
            </a:p>
            <a:p>
              <a:r>
                <a:rPr lang="en-US" sz="1600" dirty="0"/>
                <a:t>     </a:t>
              </a:r>
              <a:r>
                <a:rPr lang="en-US" sz="1600" dirty="0" smtClean="0"/>
                <a:t>54</a:t>
              </a:r>
              <a:r>
                <a:rPr lang="en-US" sz="1600" dirty="0"/>
                <a:t>, Sum reduction generated for </a:t>
              </a:r>
              <a:r>
                <a:rPr lang="en-US" sz="1600" dirty="0" err="1"/>
                <a:t>dist</a:t>
              </a:r>
              <a:endParaRPr lang="en-US" sz="1600" dirty="0"/>
            </a:p>
            <a:p>
              <a:r>
                <a:rPr lang="en-US" sz="1600" dirty="0"/>
                <a:t>     </a:t>
              </a:r>
              <a:r>
                <a:rPr lang="en-US" sz="1600" dirty="0" smtClean="0"/>
                <a:t>55</a:t>
              </a:r>
              <a:r>
                <a:rPr lang="en-US" sz="1600" dirty="0"/>
                <a:t>, #pragma acc loop gang, vector(256) </a:t>
              </a:r>
              <a:endParaRPr lang="en-US" sz="1600" dirty="0" smtClean="0"/>
            </a:p>
            <a:p>
              <a:r>
                <a:rPr lang="en-US" sz="1600" dirty="0"/>
                <a:t> </a:t>
              </a:r>
              <a:r>
                <a:rPr lang="en-US" sz="1600" dirty="0" smtClean="0"/>
                <a:t>          /* </a:t>
              </a:r>
              <a:r>
                <a:rPr lang="en-US" sz="1600" dirty="0" err="1"/>
                <a:t>blockIdx.x</a:t>
              </a:r>
              <a:r>
                <a:rPr lang="en-US" sz="1600" dirty="0"/>
                <a:t> </a:t>
              </a:r>
              <a:r>
                <a:rPr lang="en-US" sz="1600" dirty="0" err="1"/>
                <a:t>threadIdx.x</a:t>
              </a:r>
              <a:r>
                <a:rPr lang="en-US" sz="1600" dirty="0"/>
                <a:t> */</a:t>
              </a:r>
            </a:p>
            <a:p>
              <a:r>
                <a:rPr lang="en-US" sz="1600" dirty="0"/>
                <a:t>     54, Generating Tesla code</a:t>
              </a:r>
            </a:p>
          </p:txBody>
        </p:sp>
        <p:sp>
          <p:nvSpPr>
            <p:cNvPr id="5" name="Right Arrow 4"/>
            <p:cNvSpPr/>
            <p:nvPr/>
          </p:nvSpPr>
          <p:spPr>
            <a:xfrm rot="19428618">
              <a:off x="4663166" y="1728033"/>
              <a:ext cx="2182595" cy="48849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719773" y="2572476"/>
            <a:ext cx="6980351" cy="2275455"/>
            <a:chOff x="3827350" y="2607896"/>
            <a:chExt cx="6980351" cy="2275455"/>
          </a:xfrm>
        </p:grpSpPr>
        <p:pic>
          <p:nvPicPr>
            <p:cNvPr id="7" name="Picture 6"/>
            <p:cNvPicPr>
              <a:picLocks noChangeAspect="1"/>
            </p:cNvPicPr>
            <p:nvPr/>
          </p:nvPicPr>
          <p:blipFill>
            <a:blip r:embed="rId3"/>
            <a:stretch>
              <a:fillRect/>
            </a:stretch>
          </p:blipFill>
          <p:spPr>
            <a:xfrm>
              <a:off x="3827350" y="2607896"/>
              <a:ext cx="6980351" cy="1719262"/>
            </a:xfrm>
            <a:prstGeom prst="rect">
              <a:avLst/>
            </a:prstGeom>
          </p:spPr>
        </p:pic>
        <p:sp>
          <p:nvSpPr>
            <p:cNvPr id="11" name="Right Arrow 10"/>
            <p:cNvSpPr/>
            <p:nvPr/>
          </p:nvSpPr>
          <p:spPr>
            <a:xfrm rot="19450272">
              <a:off x="4545549" y="4452452"/>
              <a:ext cx="1792901" cy="43089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67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7" presetClass="exit" presetSubtype="0" fill="hold" nodeType="clickEffect">
                                  <p:stCondLst>
                                    <p:cond delay="0"/>
                                  </p:stCondLst>
                                  <p:childTnLst>
                                    <p:animEffect transition="out" filter="fade">
                                      <p:cBhvr>
                                        <p:cTn id="24" dur="1000"/>
                                        <p:tgtEl>
                                          <p:spTgt spid="6"/>
                                        </p:tgtEl>
                                      </p:cBhvr>
                                    </p:animEffect>
                                    <p:anim calcmode="lin" valueType="num">
                                      <p:cBhvr>
                                        <p:cTn id="25" dur="1000"/>
                                        <p:tgtEl>
                                          <p:spTgt spid="6"/>
                                        </p:tgtEl>
                                        <p:attrNameLst>
                                          <p:attrName>ppt_x</p:attrName>
                                        </p:attrNameLst>
                                      </p:cBhvr>
                                      <p:tavLst>
                                        <p:tav tm="0">
                                          <p:val>
                                            <p:strVal val="ppt_x"/>
                                          </p:val>
                                        </p:tav>
                                        <p:tav tm="100000">
                                          <p:val>
                                            <p:strVal val="ppt_x"/>
                                          </p:val>
                                        </p:tav>
                                      </p:tavLst>
                                    </p:anim>
                                    <p:anim calcmode="lin" valueType="num">
                                      <p:cBhvr>
                                        <p:cTn id="26" dur="1000"/>
                                        <p:tgtEl>
                                          <p:spTgt spid="6"/>
                                        </p:tgtEl>
                                        <p:attrNameLst>
                                          <p:attrName>ppt_y</p:attrName>
                                        </p:attrNameLst>
                                      </p:cBhvr>
                                      <p:tavLst>
                                        <p:tav tm="0">
                                          <p:val>
                                            <p:strVal val="ppt_y"/>
                                          </p:val>
                                        </p:tav>
                                        <p:tav tm="100000">
                                          <p:val>
                                            <p:strVal val="ppt_y-.1"/>
                                          </p:val>
                                        </p:tav>
                                      </p:tavLst>
                                    </p:anim>
                                    <p:set>
                                      <p:cBhvr>
                                        <p:cTn id="27" dur="1" fill="hold">
                                          <p:stCondLst>
                                            <p:cond delay="9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362" y="-132288"/>
            <a:ext cx="8996230" cy="1068176"/>
          </a:xfrm>
        </p:spPr>
        <p:txBody>
          <a:bodyPr/>
          <a:lstStyle/>
          <a:p>
            <a:r>
              <a:rPr lang="en-US" sz="2800" dirty="0" smtClean="0"/>
              <a:t>Results</a:t>
            </a:r>
            <a:endParaRPr lang="en-US" sz="2800" dirty="0"/>
          </a:p>
        </p:txBody>
      </p:sp>
      <p:sp>
        <p:nvSpPr>
          <p:cNvPr id="3" name="Content Placeholder 2"/>
          <p:cNvSpPr>
            <a:spLocks noGrp="1"/>
          </p:cNvSpPr>
          <p:nvPr>
            <p:ph idx="1"/>
          </p:nvPr>
        </p:nvSpPr>
        <p:spPr>
          <a:xfrm>
            <a:off x="2167770" y="4702375"/>
            <a:ext cx="6510006" cy="688374"/>
          </a:xfrm>
        </p:spPr>
        <p:txBody>
          <a:bodyPr/>
          <a:lstStyle/>
          <a:p>
            <a:pPr marL="0" indent="0">
              <a:buNone/>
            </a:pPr>
            <a:r>
              <a:rPr lang="en-US" sz="1600" dirty="0" smtClean="0"/>
              <a:t>CPU</a:t>
            </a:r>
            <a:r>
              <a:rPr lang="en-US" sz="1600" dirty="0"/>
              <a:t>	</a:t>
            </a:r>
            <a:r>
              <a:rPr lang="pt-BR" sz="1600" dirty="0"/>
              <a:t>Intel(R) Xeon(R) CPU E5-2609 @ 2.40GHz / 64 GB RAM</a:t>
            </a:r>
          </a:p>
          <a:p>
            <a:pPr marL="0" indent="0">
              <a:buNone/>
            </a:pPr>
            <a:r>
              <a:rPr lang="en-US" sz="1600" dirty="0"/>
              <a:t>GPU	Tesla K20Xm with 6GB device memory</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768440994"/>
              </p:ext>
            </p:extLst>
          </p:nvPr>
        </p:nvGraphicFramePr>
        <p:xfrm>
          <a:off x="2167770" y="2759309"/>
          <a:ext cx="7315200" cy="1744134"/>
        </p:xfrm>
        <a:graphic>
          <a:graphicData uri="http://schemas.openxmlformats.org/drawingml/2006/table">
            <a:tbl>
              <a:tblPr firstRow="1" bandRow="1">
                <a:tableStyleId>{5C22544A-7EE6-4342-B048-85BDC9FD1C3A}</a:tableStyleId>
              </a:tblPr>
              <a:tblGrid>
                <a:gridCol w="2438400"/>
                <a:gridCol w="2438400"/>
                <a:gridCol w="2438400"/>
              </a:tblGrid>
              <a:tr h="660400">
                <a:tc>
                  <a:txBody>
                    <a:bodyPr/>
                    <a:lstStyle/>
                    <a:p>
                      <a:pPr algn="ctr"/>
                      <a:r>
                        <a:rPr lang="en-US" dirty="0" smtClean="0"/>
                        <a:t>Vector (2^24)</a:t>
                      </a:r>
                      <a:endParaRPr lang="en-US" dirty="0"/>
                    </a:p>
                  </a:txBody>
                  <a:tcPr/>
                </a:tc>
                <a:tc>
                  <a:txBody>
                    <a:bodyPr/>
                    <a:lstStyle/>
                    <a:p>
                      <a:pPr algn="ctr"/>
                      <a:r>
                        <a:rPr lang="en-US" dirty="0" smtClean="0"/>
                        <a:t>Runtime</a:t>
                      </a:r>
                      <a:r>
                        <a:rPr lang="en-US" baseline="0" dirty="0" smtClean="0"/>
                        <a:t> (sec)</a:t>
                      </a:r>
                      <a:endParaRPr lang="en-US" dirty="0"/>
                    </a:p>
                  </a:txBody>
                  <a:tcPr/>
                </a:tc>
                <a:tc>
                  <a:txBody>
                    <a:bodyPr/>
                    <a:lstStyle/>
                    <a:p>
                      <a:pPr algn="ctr"/>
                      <a:r>
                        <a:rPr lang="en-US" dirty="0" smtClean="0"/>
                        <a:t>Speedup</a:t>
                      </a:r>
                      <a:endParaRPr lang="en-US" dirty="0"/>
                    </a:p>
                  </a:txBody>
                  <a:tcPr/>
                </a:tc>
              </a:tr>
              <a:tr h="541867">
                <a:tc>
                  <a:txBody>
                    <a:bodyPr/>
                    <a:lstStyle/>
                    <a:p>
                      <a:r>
                        <a:rPr lang="en-US" dirty="0" smtClean="0"/>
                        <a:t>R</a:t>
                      </a:r>
                      <a:r>
                        <a:rPr lang="en-US" baseline="0" dirty="0" smtClean="0"/>
                        <a:t> built-in </a:t>
                      </a:r>
                      <a:r>
                        <a:rPr lang="en-US" baseline="0" dirty="0" err="1" smtClean="0"/>
                        <a:t>dist</a:t>
                      </a:r>
                      <a:r>
                        <a:rPr lang="en-US" baseline="0" dirty="0" smtClean="0"/>
                        <a:t>()</a:t>
                      </a:r>
                      <a:endParaRPr lang="en-US" dirty="0"/>
                    </a:p>
                  </a:txBody>
                  <a:tcPr/>
                </a:tc>
                <a:tc>
                  <a:txBody>
                    <a:bodyPr/>
                    <a:lstStyle/>
                    <a:p>
                      <a:pPr algn="ctr"/>
                      <a:r>
                        <a:rPr lang="en-US" dirty="0" smtClean="0"/>
                        <a:t>0.207</a:t>
                      </a:r>
                      <a:endParaRPr lang="en-US" dirty="0"/>
                    </a:p>
                  </a:txBody>
                  <a:tcPr/>
                </a:tc>
                <a:tc>
                  <a:txBody>
                    <a:bodyPr/>
                    <a:lstStyle/>
                    <a:p>
                      <a:pPr algn="ctr"/>
                      <a:endParaRPr lang="en-US" dirty="0"/>
                    </a:p>
                  </a:txBody>
                  <a:tcPr/>
                </a:tc>
              </a:tr>
              <a:tr h="541867">
                <a:tc>
                  <a:txBody>
                    <a:bodyPr/>
                    <a:lstStyle/>
                    <a:p>
                      <a:r>
                        <a:rPr lang="en-US" dirty="0" smtClean="0"/>
                        <a:t>OpenACC</a:t>
                      </a:r>
                      <a:r>
                        <a:rPr lang="en-US" baseline="0" dirty="0" smtClean="0"/>
                        <a:t> </a:t>
                      </a:r>
                      <a:endParaRPr lang="en-US" dirty="0"/>
                    </a:p>
                  </a:txBody>
                  <a:tcPr/>
                </a:tc>
                <a:tc>
                  <a:txBody>
                    <a:bodyPr/>
                    <a:lstStyle/>
                    <a:p>
                      <a:pPr algn="ctr"/>
                      <a:r>
                        <a:rPr lang="en-US" dirty="0" smtClean="0"/>
                        <a:t>0.093</a:t>
                      </a:r>
                      <a:endParaRPr lang="en-US" dirty="0"/>
                    </a:p>
                  </a:txBody>
                  <a:tcPr/>
                </a:tc>
                <a:tc>
                  <a:txBody>
                    <a:bodyPr/>
                    <a:lstStyle/>
                    <a:p>
                      <a:pPr algn="ctr"/>
                      <a:r>
                        <a:rPr lang="en-US" b="1" dirty="0" smtClean="0">
                          <a:solidFill>
                            <a:srgbClr val="FF0000"/>
                          </a:solidFill>
                        </a:rPr>
                        <a:t>2.23X</a:t>
                      </a:r>
                      <a:endParaRPr lang="en-US" b="1" dirty="0">
                        <a:solidFill>
                          <a:srgbClr val="FF0000"/>
                        </a:solidFill>
                      </a:endParaRPr>
                    </a:p>
                  </a:txBody>
                  <a:tcPr/>
                </a:tc>
              </a:tr>
            </a:tbl>
          </a:graphicData>
        </a:graphic>
      </p:graphicFrame>
      <p:sp>
        <p:nvSpPr>
          <p:cNvPr id="4" name="Rectangle 3"/>
          <p:cNvSpPr/>
          <p:nvPr/>
        </p:nvSpPr>
        <p:spPr>
          <a:xfrm>
            <a:off x="1973460" y="1073048"/>
            <a:ext cx="5486400" cy="1323439"/>
          </a:xfrm>
          <a:prstGeom prst="rect">
            <a:avLst/>
          </a:prstGeom>
        </p:spPr>
        <p:txBody>
          <a:bodyPr>
            <a:spAutoFit/>
          </a:bodyPr>
          <a:lstStyle/>
          <a:p>
            <a:r>
              <a:rPr lang="en-US" sz="1600" dirty="0" smtClean="0">
                <a:solidFill>
                  <a:schemeClr val="bg1"/>
                </a:solidFill>
              </a:rPr>
              <a:t>Testing code from R:</a:t>
            </a:r>
          </a:p>
          <a:p>
            <a:pPr lvl="1"/>
            <a:r>
              <a:rPr lang="en-US" sz="1600" i="1" dirty="0" smtClean="0">
                <a:solidFill>
                  <a:schemeClr val="bg1"/>
                </a:solidFill>
              </a:rPr>
              <a:t>a </a:t>
            </a:r>
            <a:r>
              <a:rPr lang="en-US" sz="1600" i="1" dirty="0">
                <a:solidFill>
                  <a:schemeClr val="bg1"/>
                </a:solidFill>
              </a:rPr>
              <a:t>&lt;- </a:t>
            </a:r>
            <a:r>
              <a:rPr lang="en-US" sz="1600" i="1" dirty="0" err="1" smtClean="0">
                <a:solidFill>
                  <a:schemeClr val="bg1"/>
                </a:solidFill>
              </a:rPr>
              <a:t>runif</a:t>
            </a:r>
            <a:r>
              <a:rPr lang="en-US" sz="1600" i="1" dirty="0" smtClean="0">
                <a:solidFill>
                  <a:schemeClr val="bg1"/>
                </a:solidFill>
              </a:rPr>
              <a:t>(2^24, </a:t>
            </a:r>
            <a:r>
              <a:rPr lang="en-US" sz="1600" i="1" dirty="0">
                <a:solidFill>
                  <a:schemeClr val="bg1"/>
                </a:solidFill>
              </a:rPr>
              <a:t>1, 5)</a:t>
            </a:r>
          </a:p>
          <a:p>
            <a:pPr lvl="1"/>
            <a:r>
              <a:rPr lang="en-US" sz="1600" i="1" dirty="0">
                <a:solidFill>
                  <a:schemeClr val="bg1"/>
                </a:solidFill>
              </a:rPr>
              <a:t>b &lt;- </a:t>
            </a:r>
            <a:r>
              <a:rPr lang="en-US" sz="1600" i="1" dirty="0" err="1" smtClean="0">
                <a:solidFill>
                  <a:schemeClr val="bg1"/>
                </a:solidFill>
              </a:rPr>
              <a:t>runif</a:t>
            </a:r>
            <a:r>
              <a:rPr lang="en-US" sz="1600" i="1" dirty="0" smtClean="0">
                <a:solidFill>
                  <a:schemeClr val="bg1"/>
                </a:solidFill>
              </a:rPr>
              <a:t>(2^24, </a:t>
            </a:r>
            <a:r>
              <a:rPr lang="en-US" sz="1600" i="1" dirty="0">
                <a:solidFill>
                  <a:schemeClr val="bg1"/>
                </a:solidFill>
              </a:rPr>
              <a:t>1, 5)</a:t>
            </a:r>
          </a:p>
          <a:p>
            <a:pPr lvl="1"/>
            <a:r>
              <a:rPr lang="en-US" sz="1600" i="1" dirty="0">
                <a:solidFill>
                  <a:schemeClr val="bg1"/>
                </a:solidFill>
              </a:rPr>
              <a:t>x &lt;- </a:t>
            </a:r>
            <a:r>
              <a:rPr lang="en-US" sz="1600" i="1" dirty="0" err="1">
                <a:solidFill>
                  <a:schemeClr val="bg1"/>
                </a:solidFill>
              </a:rPr>
              <a:t>rbind</a:t>
            </a:r>
            <a:r>
              <a:rPr lang="en-US" sz="1600" i="1" dirty="0">
                <a:solidFill>
                  <a:schemeClr val="bg1"/>
                </a:solidFill>
              </a:rPr>
              <a:t>(</a:t>
            </a:r>
            <a:r>
              <a:rPr lang="en-US" sz="1600" i="1" dirty="0" err="1">
                <a:solidFill>
                  <a:schemeClr val="bg1"/>
                </a:solidFill>
              </a:rPr>
              <a:t>a,b</a:t>
            </a:r>
            <a:r>
              <a:rPr lang="en-US" sz="1600" i="1" dirty="0">
                <a:solidFill>
                  <a:schemeClr val="bg1"/>
                </a:solidFill>
              </a:rPr>
              <a:t>) </a:t>
            </a:r>
          </a:p>
          <a:p>
            <a:pPr lvl="1"/>
            <a:r>
              <a:rPr lang="en-US" sz="1600" i="1" dirty="0" err="1">
                <a:solidFill>
                  <a:schemeClr val="bg1"/>
                </a:solidFill>
              </a:rPr>
              <a:t>s</a:t>
            </a:r>
            <a:r>
              <a:rPr lang="en-US" sz="1600" i="1" dirty="0" err="1" smtClean="0">
                <a:solidFill>
                  <a:schemeClr val="bg1"/>
                </a:solidFill>
              </a:rPr>
              <a:t>ystem.time</a:t>
            </a:r>
            <a:r>
              <a:rPr lang="en-US" sz="1600" i="1" dirty="0" smtClean="0">
                <a:solidFill>
                  <a:schemeClr val="bg1"/>
                </a:solidFill>
              </a:rPr>
              <a:t>( </a:t>
            </a:r>
            <a:r>
              <a:rPr lang="en-US" sz="1600" i="1" dirty="0" err="1" smtClean="0">
                <a:solidFill>
                  <a:schemeClr val="bg1"/>
                </a:solidFill>
              </a:rPr>
              <a:t>dist</a:t>
            </a:r>
            <a:r>
              <a:rPr lang="en-US" sz="1600" i="1" dirty="0" smtClean="0">
                <a:solidFill>
                  <a:schemeClr val="bg1"/>
                </a:solidFill>
              </a:rPr>
              <a:t>(x) )</a:t>
            </a:r>
            <a:endParaRPr lang="en-US" sz="1600" i="1" dirty="0">
              <a:solidFill>
                <a:schemeClr val="bg1"/>
              </a:solidFill>
            </a:endParaRPr>
          </a:p>
        </p:txBody>
      </p:sp>
    </p:spTree>
    <p:extLst>
      <p:ext uri="{BB962C8B-B14F-4D97-AF65-F5344CB8AC3E}">
        <p14:creationId xmlns:p14="http://schemas.microsoft.com/office/powerpoint/2010/main" val="219928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6562" y="1167264"/>
            <a:ext cx="8996230" cy="1174376"/>
          </a:xfrm>
        </p:spPr>
        <p:txBody>
          <a:bodyPr/>
          <a:lstStyle/>
          <a:p>
            <a:pPr>
              <a:buFont typeface="Wingdings" panose="05000000000000000000" pitchFamily="2" charset="2"/>
              <a:buChar char="Ø"/>
            </a:pPr>
            <a:r>
              <a:rPr lang="en-US" dirty="0" smtClean="0"/>
              <a:t> Existing libraries cant meet up function/performance target </a:t>
            </a:r>
          </a:p>
          <a:p>
            <a:pPr>
              <a:buFont typeface="Wingdings" panose="05000000000000000000" pitchFamily="2" charset="2"/>
              <a:buChar char="Ø"/>
            </a:pPr>
            <a:r>
              <a:rPr lang="en-US" dirty="0" smtClean="0"/>
              <a:t> Write up your own functions and do optimization</a:t>
            </a:r>
          </a:p>
          <a:p>
            <a:pPr>
              <a:buFont typeface="Wingdings" panose="05000000000000000000" pitchFamily="2" charset="2"/>
              <a:buChar char="Ø"/>
            </a:pPr>
            <a:r>
              <a:rPr lang="en-US" dirty="0" smtClean="0"/>
              <a:t> </a:t>
            </a:r>
            <a:r>
              <a:rPr lang="en-US" dirty="0"/>
              <a:t>Same flow with </a:t>
            </a:r>
            <a:r>
              <a:rPr lang="en-US" dirty="0" smtClean="0"/>
              <a:t>calling </a:t>
            </a:r>
            <a:r>
              <a:rPr lang="en-US" dirty="0"/>
              <a:t>CUDA library</a:t>
            </a:r>
          </a:p>
          <a:p>
            <a:pPr>
              <a:buFont typeface="Wingdings" panose="05000000000000000000" pitchFamily="2" charset="2"/>
              <a:buChar char="Ø"/>
            </a:pPr>
            <a:endParaRPr lang="en-US" dirty="0" smtClean="0"/>
          </a:p>
        </p:txBody>
      </p:sp>
      <p:sp>
        <p:nvSpPr>
          <p:cNvPr id="4" name="Title 1"/>
          <p:cNvSpPr>
            <a:spLocks noGrp="1"/>
          </p:cNvSpPr>
          <p:nvPr>
            <p:ph type="title"/>
          </p:nvPr>
        </p:nvSpPr>
        <p:spPr>
          <a:xfrm>
            <a:off x="1110662" y="295809"/>
            <a:ext cx="8996230" cy="758088"/>
          </a:xfrm>
        </p:spPr>
        <p:txBody>
          <a:bodyPr/>
          <a:lstStyle/>
          <a:p>
            <a:r>
              <a:rPr lang="en-US" dirty="0" smtClean="0"/>
              <a:t>3. Combine CUDA Languages to R</a:t>
            </a:r>
            <a:endParaRPr lang="en-US" dirty="0"/>
          </a:p>
        </p:txBody>
      </p:sp>
      <p:sp>
        <p:nvSpPr>
          <p:cNvPr id="5" name="Content Placeholder 2"/>
          <p:cNvSpPr txBox="1">
            <a:spLocks/>
          </p:cNvSpPr>
          <p:nvPr/>
        </p:nvSpPr>
        <p:spPr>
          <a:xfrm>
            <a:off x="1798427" y="2594029"/>
            <a:ext cx="8996230" cy="1397389"/>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bg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bg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r>
              <a:rPr lang="en-US" dirty="0" smtClean="0"/>
              <a:t>- Just change the CUDA API to your own kernel</a:t>
            </a:r>
          </a:p>
          <a:p>
            <a:pPr marL="0" indent="0">
              <a:buFont typeface="Wingdings" pitchFamily="2" charset="2"/>
              <a:buNone/>
            </a:pPr>
            <a:endParaRPr lang="en-US" dirty="0"/>
          </a:p>
        </p:txBody>
      </p:sp>
    </p:spTree>
    <p:extLst>
      <p:ext uri="{BB962C8B-B14F-4D97-AF65-F5344CB8AC3E}">
        <p14:creationId xmlns:p14="http://schemas.microsoft.com/office/powerpoint/2010/main" val="363652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75828" y="808636"/>
            <a:ext cx="6918047" cy="761747"/>
          </a:xfrm>
          <a:prstGeom prst="rect">
            <a:avLst/>
          </a:prstGeom>
        </p:spPr>
        <p:txBody>
          <a:bodyPr wrap="square">
            <a:spAutoFit/>
          </a:bodyPr>
          <a:lstStyle/>
          <a:p>
            <a:pPr eaLnBrk="0" hangingPunct="0">
              <a:lnSpc>
                <a:spcPct val="90000"/>
              </a:lnSpc>
              <a:spcBef>
                <a:spcPts val="600"/>
              </a:spcBef>
              <a:spcAft>
                <a:spcPts val="300"/>
              </a:spcAft>
            </a:pPr>
            <a:r>
              <a:rPr lang="en-US" sz="2000" dirty="0" smtClean="0">
                <a:solidFill>
                  <a:srgbClr val="FFC000"/>
                </a:solidFill>
                <a:latin typeface="Trebuchet MS" pitchFamily="34" charset="0"/>
                <a:cs typeface="ＭＳ Ｐゴシック" pitchFamily="-65" charset="-128"/>
              </a:rPr>
              <a:t>Step 1: write GPU kernel function for your algorithm</a:t>
            </a:r>
          </a:p>
          <a:p>
            <a:pPr eaLnBrk="0" hangingPunct="0">
              <a:lnSpc>
                <a:spcPct val="90000"/>
              </a:lnSpc>
              <a:spcBef>
                <a:spcPts val="600"/>
              </a:spcBef>
              <a:spcAft>
                <a:spcPts val="300"/>
              </a:spcAft>
            </a:pPr>
            <a:endParaRPr lang="en-US" sz="2000" dirty="0">
              <a:solidFill>
                <a:srgbClr val="FF0000"/>
              </a:solidFill>
              <a:latin typeface="Trebuchet MS" pitchFamily="34" charset="0"/>
              <a:cs typeface="ＭＳ Ｐゴシック" pitchFamily="-65" charset="-128"/>
            </a:endParaRPr>
          </a:p>
        </p:txBody>
      </p:sp>
      <p:sp>
        <p:nvSpPr>
          <p:cNvPr id="7" name="Rounded Rectangle 6"/>
          <p:cNvSpPr/>
          <p:nvPr/>
        </p:nvSpPr>
        <p:spPr>
          <a:xfrm>
            <a:off x="2726474" y="1474131"/>
            <a:ext cx="5559116" cy="38521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600" dirty="0">
                <a:solidFill>
                  <a:schemeClr val="tx1"/>
                </a:solidFill>
                <a:latin typeface="Trebuchet MS" pitchFamily="34" charset="0"/>
              </a:rPr>
              <a:t>__global__ </a:t>
            </a:r>
            <a:r>
              <a:rPr lang="en-US" sz="1600" dirty="0" smtClean="0">
                <a:solidFill>
                  <a:schemeClr val="tx1"/>
                </a:solidFill>
                <a:latin typeface="Trebuchet MS" pitchFamily="34" charset="0"/>
              </a:rPr>
              <a:t>void   </a:t>
            </a:r>
            <a:r>
              <a:rPr lang="en-US" sz="1600" dirty="0" err="1" smtClean="0">
                <a:solidFill>
                  <a:schemeClr val="tx1"/>
                </a:solidFill>
                <a:latin typeface="Trebuchet MS" pitchFamily="34" charset="0"/>
              </a:rPr>
              <a:t>vectorAdd</a:t>
            </a:r>
            <a:r>
              <a:rPr lang="en-US" sz="1600" dirty="0" smtClean="0">
                <a:solidFill>
                  <a:schemeClr val="tx1"/>
                </a:solidFill>
                <a:latin typeface="Trebuchet MS" pitchFamily="34" charset="0"/>
              </a:rPr>
              <a:t>(</a:t>
            </a:r>
            <a:r>
              <a:rPr lang="en-US" sz="1600" dirty="0" err="1" smtClean="0">
                <a:solidFill>
                  <a:schemeClr val="tx1"/>
                </a:solidFill>
                <a:latin typeface="Trebuchet MS" pitchFamily="34" charset="0"/>
              </a:rPr>
              <a:t>const</a:t>
            </a:r>
            <a:r>
              <a:rPr lang="en-US" sz="1600" dirty="0" smtClean="0">
                <a:solidFill>
                  <a:schemeClr val="tx1"/>
                </a:solidFill>
                <a:latin typeface="Trebuchet MS" pitchFamily="34" charset="0"/>
              </a:rPr>
              <a:t> </a:t>
            </a:r>
            <a:r>
              <a:rPr lang="en-US" sz="1600" dirty="0">
                <a:solidFill>
                  <a:schemeClr val="tx1"/>
                </a:solidFill>
                <a:latin typeface="Trebuchet MS" pitchFamily="34" charset="0"/>
              </a:rPr>
              <a:t>double *A,</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a:t>
            </a:r>
            <a:r>
              <a:rPr lang="en-US" sz="1600" dirty="0" err="1">
                <a:solidFill>
                  <a:schemeClr val="tx1"/>
                </a:solidFill>
                <a:latin typeface="Trebuchet MS" pitchFamily="34" charset="0"/>
              </a:rPr>
              <a:t>const</a:t>
            </a:r>
            <a:r>
              <a:rPr lang="en-US" sz="1600" dirty="0">
                <a:solidFill>
                  <a:schemeClr val="tx1"/>
                </a:solidFill>
                <a:latin typeface="Trebuchet MS" pitchFamily="34" charset="0"/>
              </a:rPr>
              <a:t> double *B, </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double </a:t>
            </a:r>
            <a:r>
              <a:rPr lang="en-US" sz="1600" dirty="0">
                <a:solidFill>
                  <a:schemeClr val="tx1"/>
                </a:solidFill>
                <a:latin typeface="Trebuchet MS" pitchFamily="34" charset="0"/>
              </a:rPr>
              <a:t>*C, </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int </a:t>
            </a:r>
            <a:r>
              <a:rPr lang="en-US" sz="1600" dirty="0" err="1">
                <a:solidFill>
                  <a:schemeClr val="tx1"/>
                </a:solidFill>
                <a:latin typeface="Trebuchet MS" pitchFamily="34" charset="0"/>
              </a:rPr>
              <a:t>numElements</a:t>
            </a:r>
            <a:r>
              <a:rPr lang="en-US" sz="1600" dirty="0">
                <a:solidFill>
                  <a:schemeClr val="tx1"/>
                </a:solidFill>
                <a:latin typeface="Trebuchet MS" pitchFamily="34" charset="0"/>
              </a:rPr>
              <a:t>)</a:t>
            </a:r>
          </a:p>
          <a:p>
            <a:r>
              <a:rPr lang="en-US" sz="1600" dirty="0">
                <a:solidFill>
                  <a:schemeClr val="tx1"/>
                </a:solidFill>
                <a:latin typeface="Trebuchet MS" pitchFamily="34" charset="0"/>
              </a:rPr>
              <a:t>{</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a:t>
            </a:r>
            <a:r>
              <a:rPr lang="en-US" sz="1600" dirty="0">
                <a:solidFill>
                  <a:schemeClr val="tx1"/>
                </a:solidFill>
                <a:latin typeface="Trebuchet MS" pitchFamily="34" charset="0"/>
              </a:rPr>
              <a:t>int i = </a:t>
            </a:r>
            <a:r>
              <a:rPr lang="en-US" sz="1600" dirty="0" err="1">
                <a:solidFill>
                  <a:schemeClr val="tx1"/>
                </a:solidFill>
                <a:latin typeface="Trebuchet MS" pitchFamily="34" charset="0"/>
              </a:rPr>
              <a:t>blockDim.x</a:t>
            </a:r>
            <a:r>
              <a:rPr lang="en-US" sz="1600" dirty="0">
                <a:solidFill>
                  <a:schemeClr val="tx1"/>
                </a:solidFill>
                <a:latin typeface="Trebuchet MS" pitchFamily="34" charset="0"/>
              </a:rPr>
              <a:t> * </a:t>
            </a:r>
            <a:r>
              <a:rPr lang="en-US" sz="1600" dirty="0" err="1">
                <a:solidFill>
                  <a:schemeClr val="tx1"/>
                </a:solidFill>
                <a:latin typeface="Trebuchet MS" pitchFamily="34" charset="0"/>
              </a:rPr>
              <a:t>blockIdx.x</a:t>
            </a:r>
            <a:r>
              <a:rPr lang="en-US" sz="1600" dirty="0">
                <a:solidFill>
                  <a:schemeClr val="tx1"/>
                </a:solidFill>
                <a:latin typeface="Trebuchet MS" pitchFamily="34" charset="0"/>
              </a:rPr>
              <a:t> +  </a:t>
            </a:r>
            <a:r>
              <a:rPr lang="en-US" sz="1600" dirty="0" err="1">
                <a:solidFill>
                  <a:schemeClr val="tx1"/>
                </a:solidFill>
                <a:latin typeface="Trebuchet MS" pitchFamily="34" charset="0"/>
              </a:rPr>
              <a:t>threadIdx.x</a:t>
            </a:r>
            <a:r>
              <a:rPr lang="en-US" sz="1600" dirty="0">
                <a:solidFill>
                  <a:schemeClr val="tx1"/>
                </a:solidFill>
                <a:latin typeface="Trebuchet MS" pitchFamily="34" charset="0"/>
              </a:rPr>
              <a:t>;</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if(i </a:t>
            </a:r>
            <a:r>
              <a:rPr lang="en-US" sz="1600" dirty="0">
                <a:solidFill>
                  <a:schemeClr val="tx1"/>
                </a:solidFill>
                <a:latin typeface="Trebuchet MS" pitchFamily="34" charset="0"/>
              </a:rPr>
              <a:t>&lt; </a:t>
            </a:r>
            <a:r>
              <a:rPr lang="en-US" sz="1600" dirty="0" err="1">
                <a:solidFill>
                  <a:schemeClr val="tx1"/>
                </a:solidFill>
                <a:latin typeface="Trebuchet MS" pitchFamily="34" charset="0"/>
              </a:rPr>
              <a:t>numElements</a:t>
            </a:r>
            <a:r>
              <a:rPr lang="en-US" sz="1600" dirty="0">
                <a:solidFill>
                  <a:schemeClr val="tx1"/>
                </a:solidFill>
                <a:latin typeface="Trebuchet MS" pitchFamily="34" charset="0"/>
              </a:rPr>
              <a:t>)</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a:t>
            </a:r>
            <a:r>
              <a:rPr lang="en-US" sz="1600" dirty="0">
                <a:solidFill>
                  <a:schemeClr val="tx1"/>
                </a:solidFill>
                <a:latin typeface="Trebuchet MS" pitchFamily="34" charset="0"/>
              </a:rPr>
              <a:t>{</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C[i</a:t>
            </a:r>
            <a:r>
              <a:rPr lang="en-US" sz="1600" dirty="0">
                <a:solidFill>
                  <a:schemeClr val="tx1"/>
                </a:solidFill>
                <a:latin typeface="Trebuchet MS" pitchFamily="34" charset="0"/>
              </a:rPr>
              <a:t>] = A[i] + B[i];</a:t>
            </a:r>
          </a:p>
          <a:p>
            <a:r>
              <a:rPr lang="en-US" sz="1600" dirty="0">
                <a:solidFill>
                  <a:schemeClr val="tx1"/>
                </a:solidFill>
                <a:latin typeface="Trebuchet MS" pitchFamily="34" charset="0"/>
              </a:rPr>
              <a:t> </a:t>
            </a:r>
            <a:r>
              <a:rPr lang="en-US" sz="1600" dirty="0" smtClean="0">
                <a:solidFill>
                  <a:schemeClr val="tx1"/>
                </a:solidFill>
                <a:latin typeface="Trebuchet MS" pitchFamily="34" charset="0"/>
              </a:rPr>
              <a:t>      </a:t>
            </a:r>
            <a:r>
              <a:rPr lang="en-US" sz="1600" dirty="0">
                <a:solidFill>
                  <a:schemeClr val="tx1"/>
                </a:solidFill>
                <a:latin typeface="Trebuchet MS" pitchFamily="34" charset="0"/>
              </a:rPr>
              <a:t>}</a:t>
            </a:r>
          </a:p>
          <a:p>
            <a:r>
              <a:rPr lang="en-US" sz="1600" dirty="0">
                <a:solidFill>
                  <a:schemeClr val="tx1"/>
                </a:solidFill>
                <a:latin typeface="Trebuchet MS" pitchFamily="34" charset="0"/>
              </a:rPr>
              <a:t>}</a:t>
            </a:r>
          </a:p>
          <a:p>
            <a:endParaRPr lang="en-US" sz="1000" dirty="0">
              <a:latin typeface="Trebuchet MS" pitchFamily="34" charset="0"/>
            </a:endParaRPr>
          </a:p>
        </p:txBody>
      </p:sp>
    </p:spTree>
    <p:extLst>
      <p:ext uri="{BB962C8B-B14F-4D97-AF65-F5344CB8AC3E}">
        <p14:creationId xmlns:p14="http://schemas.microsoft.com/office/powerpoint/2010/main" val="268555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8446" y="336177"/>
            <a:ext cx="6918047" cy="761747"/>
          </a:xfrm>
          <a:prstGeom prst="rect">
            <a:avLst/>
          </a:prstGeom>
        </p:spPr>
        <p:txBody>
          <a:bodyPr wrap="square">
            <a:spAutoFit/>
          </a:bodyPr>
          <a:lstStyle/>
          <a:p>
            <a:pPr eaLnBrk="0" hangingPunct="0">
              <a:lnSpc>
                <a:spcPct val="90000"/>
              </a:lnSpc>
              <a:spcBef>
                <a:spcPts val="600"/>
              </a:spcBef>
              <a:spcAft>
                <a:spcPts val="300"/>
              </a:spcAft>
            </a:pPr>
            <a:r>
              <a:rPr lang="en-US" sz="2000" dirty="0" smtClean="0">
                <a:solidFill>
                  <a:srgbClr val="FFC000"/>
                </a:solidFill>
                <a:latin typeface="Trebuchet MS" pitchFamily="34" charset="0"/>
                <a:cs typeface="ＭＳ Ｐゴシック" pitchFamily="-65" charset="-128"/>
              </a:rPr>
              <a:t>Step 2: write wrapper function to call GPU kernel</a:t>
            </a:r>
          </a:p>
          <a:p>
            <a:pPr eaLnBrk="0" hangingPunct="0">
              <a:lnSpc>
                <a:spcPct val="90000"/>
              </a:lnSpc>
              <a:spcBef>
                <a:spcPts val="600"/>
              </a:spcBef>
              <a:spcAft>
                <a:spcPts val="300"/>
              </a:spcAft>
            </a:pPr>
            <a:endParaRPr lang="en-US" sz="2000" dirty="0">
              <a:solidFill>
                <a:srgbClr val="FF0000"/>
              </a:solidFill>
              <a:latin typeface="Trebuchet MS" pitchFamily="34" charset="0"/>
              <a:cs typeface="ＭＳ Ｐゴシック" pitchFamily="-65" charset="-128"/>
            </a:endParaRPr>
          </a:p>
        </p:txBody>
      </p:sp>
      <p:grpSp>
        <p:nvGrpSpPr>
          <p:cNvPr id="13" name="Group 12"/>
          <p:cNvGrpSpPr/>
          <p:nvPr/>
        </p:nvGrpSpPr>
        <p:grpSpPr>
          <a:xfrm>
            <a:off x="6615186" y="1024895"/>
            <a:ext cx="3635715" cy="544783"/>
            <a:chOff x="5448061" y="680708"/>
            <a:chExt cx="3274841" cy="527315"/>
          </a:xfrm>
        </p:grpSpPr>
        <p:sp>
          <p:nvSpPr>
            <p:cNvPr id="14" name="Rounded Rectangle 13"/>
            <p:cNvSpPr/>
            <p:nvPr/>
          </p:nvSpPr>
          <p:spPr>
            <a:xfrm>
              <a:off x="6042108" y="680708"/>
              <a:ext cx="2680794" cy="527315"/>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400" b="1" dirty="0">
                  <a:solidFill>
                    <a:schemeClr val="tx1"/>
                  </a:solidFill>
                  <a:ea typeface="DejaVu Sans" charset="0"/>
                  <a:cs typeface="DejaVu Sans" charset="0"/>
                </a:rPr>
                <a:t>d</a:t>
              </a:r>
              <a:r>
                <a:rPr lang="en-US" sz="1400" b="1" dirty="0" smtClean="0">
                  <a:solidFill>
                    <a:schemeClr val="tx1"/>
                  </a:solidFill>
                  <a:ea typeface="DejaVu Sans" charset="0"/>
                  <a:cs typeface="DejaVu Sans" charset="0"/>
                </a:rPr>
                <a:t>eclare for R</a:t>
              </a:r>
              <a:endParaRPr lang="en-US" sz="1400" b="1" dirty="0">
                <a:solidFill>
                  <a:schemeClr val="tx1"/>
                </a:solidFill>
                <a:ea typeface="DejaVu Sans" charset="0"/>
                <a:cs typeface="DejaVu Sans" charset="0"/>
              </a:endParaRPr>
            </a:p>
          </p:txBody>
        </p:sp>
        <p:sp>
          <p:nvSpPr>
            <p:cNvPr id="15" name="AutoShape 14"/>
            <p:cNvSpPr>
              <a:spLocks noChangeArrowheads="1"/>
            </p:cNvSpPr>
            <p:nvPr/>
          </p:nvSpPr>
          <p:spPr bwMode="auto">
            <a:xfrm rot="5400000" flipV="1">
              <a:off x="5421454" y="855226"/>
              <a:ext cx="231491" cy="178278"/>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600" b="1" dirty="0">
                <a:solidFill>
                  <a:srgbClr val="000000"/>
                </a:solidFill>
                <a:latin typeface="Arial" charset="0"/>
                <a:ea typeface="MS PGothic" pitchFamily="34" charset="-128"/>
              </a:endParaRPr>
            </a:p>
          </p:txBody>
        </p:sp>
      </p:grpSp>
      <p:grpSp>
        <p:nvGrpSpPr>
          <p:cNvPr id="16" name="Group 15"/>
          <p:cNvGrpSpPr/>
          <p:nvPr/>
        </p:nvGrpSpPr>
        <p:grpSpPr>
          <a:xfrm>
            <a:off x="6615188" y="2634482"/>
            <a:ext cx="3635713" cy="544783"/>
            <a:chOff x="5448061" y="680708"/>
            <a:chExt cx="3274839" cy="527315"/>
          </a:xfrm>
        </p:grpSpPr>
        <p:sp>
          <p:nvSpPr>
            <p:cNvPr id="17" name="Rounded Rectangle 16"/>
            <p:cNvSpPr/>
            <p:nvPr/>
          </p:nvSpPr>
          <p:spPr>
            <a:xfrm>
              <a:off x="6042107" y="680708"/>
              <a:ext cx="2680793" cy="527315"/>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allocate memory </a:t>
              </a:r>
            </a:p>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for CPU and GPU</a:t>
              </a:r>
              <a:endParaRPr lang="en-US" sz="1400" b="1" dirty="0">
                <a:solidFill>
                  <a:schemeClr val="tx1"/>
                </a:solidFill>
                <a:ea typeface="DejaVu Sans" charset="0"/>
                <a:cs typeface="DejaVu Sans" charset="0"/>
              </a:endParaRPr>
            </a:p>
          </p:txBody>
        </p:sp>
        <p:sp>
          <p:nvSpPr>
            <p:cNvPr id="18" name="AutoShape 14"/>
            <p:cNvSpPr>
              <a:spLocks noChangeArrowheads="1"/>
            </p:cNvSpPr>
            <p:nvPr/>
          </p:nvSpPr>
          <p:spPr bwMode="auto">
            <a:xfrm rot="5400000" flipV="1">
              <a:off x="5421454" y="855226"/>
              <a:ext cx="231491" cy="178278"/>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600" b="1" dirty="0">
                <a:solidFill>
                  <a:srgbClr val="000000"/>
                </a:solidFill>
                <a:latin typeface="Arial" charset="0"/>
                <a:ea typeface="MS PGothic" pitchFamily="34" charset="-128"/>
              </a:endParaRPr>
            </a:p>
          </p:txBody>
        </p:sp>
      </p:grpSp>
      <p:grpSp>
        <p:nvGrpSpPr>
          <p:cNvPr id="19" name="Group 18"/>
          <p:cNvGrpSpPr/>
          <p:nvPr/>
        </p:nvGrpSpPr>
        <p:grpSpPr>
          <a:xfrm>
            <a:off x="6615186" y="3464808"/>
            <a:ext cx="3635715" cy="544783"/>
            <a:chOff x="5448061" y="680708"/>
            <a:chExt cx="3274841" cy="527315"/>
          </a:xfrm>
        </p:grpSpPr>
        <p:sp>
          <p:nvSpPr>
            <p:cNvPr id="20" name="Rounded Rectangle 19"/>
            <p:cNvSpPr/>
            <p:nvPr/>
          </p:nvSpPr>
          <p:spPr>
            <a:xfrm>
              <a:off x="6042108" y="680708"/>
              <a:ext cx="2680794" cy="527315"/>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Copy memory from CPU to GPU</a:t>
              </a:r>
              <a:endParaRPr lang="en-US" sz="1400" b="1" dirty="0">
                <a:solidFill>
                  <a:schemeClr val="tx1"/>
                </a:solidFill>
                <a:ea typeface="DejaVu Sans" charset="0"/>
                <a:cs typeface="DejaVu Sans" charset="0"/>
              </a:endParaRPr>
            </a:p>
          </p:txBody>
        </p:sp>
        <p:sp>
          <p:nvSpPr>
            <p:cNvPr id="21" name="AutoShape 14"/>
            <p:cNvSpPr>
              <a:spLocks noChangeArrowheads="1"/>
            </p:cNvSpPr>
            <p:nvPr/>
          </p:nvSpPr>
          <p:spPr bwMode="auto">
            <a:xfrm rot="5400000" flipV="1">
              <a:off x="5421454" y="855226"/>
              <a:ext cx="231491" cy="178278"/>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600" b="1" dirty="0">
                <a:solidFill>
                  <a:srgbClr val="000000"/>
                </a:solidFill>
                <a:latin typeface="Arial" charset="0"/>
                <a:ea typeface="MS PGothic" pitchFamily="34" charset="-128"/>
              </a:endParaRPr>
            </a:p>
          </p:txBody>
        </p:sp>
      </p:grpSp>
      <p:grpSp>
        <p:nvGrpSpPr>
          <p:cNvPr id="22" name="Group 21"/>
          <p:cNvGrpSpPr/>
          <p:nvPr/>
        </p:nvGrpSpPr>
        <p:grpSpPr>
          <a:xfrm>
            <a:off x="6615188" y="4031397"/>
            <a:ext cx="3635715" cy="544783"/>
            <a:chOff x="5448061" y="680708"/>
            <a:chExt cx="3274841" cy="527315"/>
          </a:xfrm>
        </p:grpSpPr>
        <p:sp>
          <p:nvSpPr>
            <p:cNvPr id="23" name="Rounded Rectangle 22"/>
            <p:cNvSpPr/>
            <p:nvPr/>
          </p:nvSpPr>
          <p:spPr>
            <a:xfrm>
              <a:off x="6042108" y="680708"/>
              <a:ext cx="2680794" cy="527315"/>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Call CUDA kernel</a:t>
              </a:r>
              <a:endParaRPr lang="en-US" sz="1400" b="1" dirty="0">
                <a:solidFill>
                  <a:schemeClr val="tx1"/>
                </a:solidFill>
                <a:ea typeface="DejaVu Sans" charset="0"/>
                <a:cs typeface="DejaVu Sans" charset="0"/>
              </a:endParaRPr>
            </a:p>
          </p:txBody>
        </p:sp>
        <p:sp>
          <p:nvSpPr>
            <p:cNvPr id="24" name="AutoShape 14"/>
            <p:cNvSpPr>
              <a:spLocks noChangeArrowheads="1"/>
            </p:cNvSpPr>
            <p:nvPr/>
          </p:nvSpPr>
          <p:spPr bwMode="auto">
            <a:xfrm rot="5400000" flipV="1">
              <a:off x="5421454" y="855226"/>
              <a:ext cx="231491" cy="178278"/>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600" b="1" dirty="0">
                <a:solidFill>
                  <a:srgbClr val="000000"/>
                </a:solidFill>
                <a:latin typeface="Arial" charset="0"/>
                <a:ea typeface="MS PGothic" pitchFamily="34" charset="-128"/>
              </a:endParaRPr>
            </a:p>
          </p:txBody>
        </p:sp>
      </p:grpSp>
      <p:grpSp>
        <p:nvGrpSpPr>
          <p:cNvPr id="25" name="Group 24"/>
          <p:cNvGrpSpPr/>
          <p:nvPr/>
        </p:nvGrpSpPr>
        <p:grpSpPr>
          <a:xfrm>
            <a:off x="6615188" y="4672869"/>
            <a:ext cx="3635715" cy="544783"/>
            <a:chOff x="5448061" y="680708"/>
            <a:chExt cx="3274841" cy="527315"/>
          </a:xfrm>
        </p:grpSpPr>
        <p:sp>
          <p:nvSpPr>
            <p:cNvPr id="26" name="Rounded Rectangle 25"/>
            <p:cNvSpPr/>
            <p:nvPr/>
          </p:nvSpPr>
          <p:spPr>
            <a:xfrm>
              <a:off x="6042108" y="680708"/>
              <a:ext cx="2680794" cy="527315"/>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Copy memory back </a:t>
              </a:r>
            </a:p>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from GPU to CPU</a:t>
              </a:r>
              <a:endParaRPr lang="en-US" sz="1400" b="1" dirty="0">
                <a:solidFill>
                  <a:schemeClr val="tx1"/>
                </a:solidFill>
                <a:ea typeface="DejaVu Sans" charset="0"/>
                <a:cs typeface="DejaVu Sans" charset="0"/>
              </a:endParaRPr>
            </a:p>
          </p:txBody>
        </p:sp>
        <p:sp>
          <p:nvSpPr>
            <p:cNvPr id="27" name="AutoShape 14"/>
            <p:cNvSpPr>
              <a:spLocks noChangeArrowheads="1"/>
            </p:cNvSpPr>
            <p:nvPr/>
          </p:nvSpPr>
          <p:spPr bwMode="auto">
            <a:xfrm rot="5400000" flipV="1">
              <a:off x="5421454" y="855226"/>
              <a:ext cx="231491" cy="178278"/>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600" b="1" dirty="0">
                <a:solidFill>
                  <a:srgbClr val="000000"/>
                </a:solidFill>
                <a:latin typeface="Arial" charset="0"/>
                <a:ea typeface="MS PGothic" pitchFamily="34" charset="-128"/>
              </a:endParaRPr>
            </a:p>
          </p:txBody>
        </p:sp>
      </p:grpSp>
      <p:grpSp>
        <p:nvGrpSpPr>
          <p:cNvPr id="28" name="Group 27"/>
          <p:cNvGrpSpPr/>
          <p:nvPr/>
        </p:nvGrpSpPr>
        <p:grpSpPr>
          <a:xfrm>
            <a:off x="6615190" y="5213832"/>
            <a:ext cx="3635715" cy="544783"/>
            <a:chOff x="5448061" y="680708"/>
            <a:chExt cx="3274841" cy="527315"/>
          </a:xfrm>
        </p:grpSpPr>
        <p:sp>
          <p:nvSpPr>
            <p:cNvPr id="29" name="Rounded Rectangle 28"/>
            <p:cNvSpPr/>
            <p:nvPr/>
          </p:nvSpPr>
          <p:spPr>
            <a:xfrm>
              <a:off x="6042108" y="680708"/>
              <a:ext cx="2680794" cy="527315"/>
            </a:xfrm>
            <a:prstGeom prst="roundRect">
              <a:avLst>
                <a:gd name="adj" fmla="val 6245"/>
              </a:avLst>
            </a:prstGeom>
            <a:gradFill>
              <a:gsLst>
                <a:gs pos="0">
                  <a:schemeClr val="bg1">
                    <a:lumMod val="75000"/>
                    <a:lumOff val="25000"/>
                    <a:alpha val="80000"/>
                  </a:schemeClr>
                </a:gs>
                <a:gs pos="100000">
                  <a:schemeClr val="bg1">
                    <a:lumMod val="95000"/>
                    <a:lumOff val="5000"/>
                    <a:alpha val="80000"/>
                  </a:schemeClr>
                </a:gs>
              </a:gsLst>
              <a:lin ang="5400000" scaled="0"/>
            </a:gradFill>
            <a:ln w="15875">
              <a:gradFill>
                <a:gsLst>
                  <a:gs pos="0">
                    <a:srgbClr val="9F9F9F"/>
                  </a:gs>
                  <a:gs pos="100000">
                    <a:schemeClr val="bg2">
                      <a:alpha val="0"/>
                    </a:schemeClr>
                  </a:gs>
                </a:gsLst>
                <a:lin ang="5400000" scaled="0"/>
              </a:gradFill>
            </a:ln>
            <a:effectLst>
              <a:outerShdw blurRad="76200" sx="102000" sy="102000" algn="ctr" rotWithShape="0">
                <a:prstClr val="black">
                  <a:alpha val="46000"/>
                </a:prstClr>
              </a:outerShdw>
            </a:effectLst>
            <a:scene3d>
              <a:camera prst="orthographicFront"/>
              <a:lightRig rig="threePt" dir="t"/>
            </a:scene3d>
            <a:sp3d>
              <a:bevelT w="69850" h="31750"/>
              <a:bevelB w="19050" h="95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tabLst>
                  <a:tab pos="616859" algn="l"/>
                  <a:tab pos="1233716" algn="l"/>
                  <a:tab pos="1850574" algn="l"/>
                  <a:tab pos="2467433" algn="l"/>
                  <a:tab pos="3084292" algn="l"/>
                </a:tabLst>
              </a:pPr>
              <a:r>
                <a:rPr lang="en-US" sz="1400" b="1" dirty="0" smtClean="0">
                  <a:solidFill>
                    <a:schemeClr val="tx1"/>
                  </a:solidFill>
                  <a:ea typeface="DejaVu Sans" charset="0"/>
                  <a:cs typeface="DejaVu Sans" charset="0"/>
                </a:rPr>
                <a:t>Free memory</a:t>
              </a:r>
              <a:endParaRPr lang="en-US" sz="1400" b="1" dirty="0">
                <a:solidFill>
                  <a:schemeClr val="tx1"/>
                </a:solidFill>
                <a:ea typeface="DejaVu Sans" charset="0"/>
                <a:cs typeface="DejaVu Sans" charset="0"/>
              </a:endParaRPr>
            </a:p>
          </p:txBody>
        </p:sp>
        <p:sp>
          <p:nvSpPr>
            <p:cNvPr id="30" name="AutoShape 14"/>
            <p:cNvSpPr>
              <a:spLocks noChangeArrowheads="1"/>
            </p:cNvSpPr>
            <p:nvPr/>
          </p:nvSpPr>
          <p:spPr bwMode="auto">
            <a:xfrm rot="5400000" flipV="1">
              <a:off x="5421454" y="855226"/>
              <a:ext cx="231491" cy="178278"/>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600" b="1" dirty="0">
                <a:solidFill>
                  <a:srgbClr val="000000"/>
                </a:solidFill>
                <a:latin typeface="Arial" charset="0"/>
                <a:ea typeface="MS PGothic" pitchFamily="34" charset="-128"/>
              </a:endParaRPr>
            </a:p>
          </p:txBody>
        </p:sp>
      </p:grpSp>
      <p:sp>
        <p:nvSpPr>
          <p:cNvPr id="31" name="Rounded Rectangle 30"/>
          <p:cNvSpPr/>
          <p:nvPr/>
        </p:nvSpPr>
        <p:spPr>
          <a:xfrm>
            <a:off x="1205871" y="807552"/>
            <a:ext cx="5178520" cy="517033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dirty="0">
                <a:solidFill>
                  <a:schemeClr val="tx1"/>
                </a:solidFill>
                <a:latin typeface="Trebuchet MS" pitchFamily="34" charset="0"/>
              </a:rPr>
              <a:t>extern "C“ void </a:t>
            </a:r>
            <a:r>
              <a:rPr lang="en-US" sz="1100" dirty="0" err="1">
                <a:solidFill>
                  <a:schemeClr val="tx1"/>
                </a:solidFill>
                <a:latin typeface="Trebuchet MS" pitchFamily="34" charset="0"/>
              </a:rPr>
              <a:t>gvectorAdd</a:t>
            </a:r>
            <a:r>
              <a:rPr lang="en-US" sz="1100" dirty="0">
                <a:solidFill>
                  <a:schemeClr val="tx1"/>
                </a:solidFill>
                <a:latin typeface="Trebuchet MS" pitchFamily="34" charset="0"/>
              </a:rPr>
              <a:t>(double *A, double *B, double *C, int *n) </a:t>
            </a:r>
          </a:p>
          <a:p>
            <a:r>
              <a:rPr lang="en-US" sz="1100" dirty="0">
                <a:solidFill>
                  <a:schemeClr val="tx1"/>
                </a:solidFill>
                <a:latin typeface="Trebuchet MS" pitchFamily="34" charset="0"/>
              </a:rPr>
              <a:t>{</a:t>
            </a:r>
          </a:p>
          <a:p>
            <a:r>
              <a:rPr lang="en-US" sz="1100" dirty="0">
                <a:solidFill>
                  <a:schemeClr val="tx1"/>
                </a:solidFill>
                <a:latin typeface="Trebuchet MS" pitchFamily="34" charset="0"/>
              </a:rPr>
              <a:t>  // Device Memory</a:t>
            </a:r>
          </a:p>
          <a:p>
            <a:r>
              <a:rPr lang="en-US" sz="1100" dirty="0">
                <a:solidFill>
                  <a:schemeClr val="tx1"/>
                </a:solidFill>
                <a:latin typeface="Trebuchet MS" pitchFamily="34" charset="0"/>
              </a:rPr>
              <a:t>  double *</a:t>
            </a:r>
            <a:r>
              <a:rPr lang="en-US" sz="1100" dirty="0" err="1">
                <a:solidFill>
                  <a:schemeClr val="tx1"/>
                </a:solidFill>
                <a:latin typeface="Trebuchet MS" pitchFamily="34" charset="0"/>
              </a:rPr>
              <a:t>d_A</a:t>
            </a:r>
            <a:r>
              <a:rPr lang="en-US" sz="1100" dirty="0">
                <a:solidFill>
                  <a:schemeClr val="tx1"/>
                </a:solidFill>
                <a:latin typeface="Trebuchet MS" pitchFamily="34" charset="0"/>
              </a:rPr>
              <a:t>, *</a:t>
            </a:r>
            <a:r>
              <a:rPr lang="en-US" sz="1100" dirty="0" err="1">
                <a:solidFill>
                  <a:schemeClr val="tx1"/>
                </a:solidFill>
                <a:latin typeface="Trebuchet MS" pitchFamily="34" charset="0"/>
              </a:rPr>
              <a:t>d_B</a:t>
            </a:r>
            <a:r>
              <a:rPr lang="en-US" sz="1100" dirty="0">
                <a:solidFill>
                  <a:schemeClr val="tx1"/>
                </a:solidFill>
                <a:latin typeface="Trebuchet MS" pitchFamily="34" charset="0"/>
              </a:rPr>
              <a:t>, *</a:t>
            </a:r>
            <a:r>
              <a:rPr lang="en-US" sz="1100" dirty="0" err="1">
                <a:solidFill>
                  <a:schemeClr val="tx1"/>
                </a:solidFill>
                <a:latin typeface="Trebuchet MS" pitchFamily="34" charset="0"/>
              </a:rPr>
              <a:t>d_C</a:t>
            </a:r>
            <a:r>
              <a:rPr lang="en-US" sz="1100" dirty="0">
                <a:solidFill>
                  <a:schemeClr val="tx1"/>
                </a:solidFill>
                <a:latin typeface="Trebuchet MS" pitchFamily="34" charset="0"/>
              </a:rPr>
              <a:t>;</a:t>
            </a:r>
          </a:p>
          <a:p>
            <a:r>
              <a:rPr lang="en-US" sz="1100" dirty="0">
                <a:solidFill>
                  <a:schemeClr val="tx1"/>
                </a:solidFill>
                <a:latin typeface="Trebuchet MS" pitchFamily="34" charset="0"/>
              </a:rPr>
              <a:t>  // Define the execution configuration</a:t>
            </a:r>
          </a:p>
          <a:p>
            <a:r>
              <a:rPr lang="en-US" sz="1100" dirty="0">
                <a:solidFill>
                  <a:schemeClr val="tx1"/>
                </a:solidFill>
                <a:latin typeface="Trebuchet MS" pitchFamily="34" charset="0"/>
              </a:rPr>
              <a:t>  dim3 </a:t>
            </a:r>
            <a:r>
              <a:rPr lang="en-US" sz="1100" dirty="0" err="1">
                <a:solidFill>
                  <a:schemeClr val="tx1"/>
                </a:solidFill>
                <a:latin typeface="Trebuchet MS" pitchFamily="34" charset="0"/>
              </a:rPr>
              <a:t>blockSize</a:t>
            </a:r>
            <a:r>
              <a:rPr lang="en-US" sz="1100" dirty="0">
                <a:solidFill>
                  <a:schemeClr val="tx1"/>
                </a:solidFill>
                <a:latin typeface="Trebuchet MS" pitchFamily="34" charset="0"/>
              </a:rPr>
              <a:t>(256,1,1);</a:t>
            </a:r>
          </a:p>
          <a:p>
            <a:r>
              <a:rPr lang="en-US" sz="1100" dirty="0">
                <a:solidFill>
                  <a:schemeClr val="tx1"/>
                </a:solidFill>
                <a:latin typeface="Trebuchet MS" pitchFamily="34" charset="0"/>
              </a:rPr>
              <a:t>  dim3 </a:t>
            </a:r>
            <a:r>
              <a:rPr lang="en-US" sz="1100" dirty="0" err="1">
                <a:solidFill>
                  <a:schemeClr val="tx1"/>
                </a:solidFill>
                <a:latin typeface="Trebuchet MS" pitchFamily="34" charset="0"/>
              </a:rPr>
              <a:t>gridSize</a:t>
            </a:r>
            <a:r>
              <a:rPr lang="en-US" sz="1100" dirty="0">
                <a:solidFill>
                  <a:schemeClr val="tx1"/>
                </a:solidFill>
                <a:latin typeface="Trebuchet MS" pitchFamily="34" charset="0"/>
              </a:rPr>
              <a:t>(1,1,1);</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gridSize.x</a:t>
            </a:r>
            <a:r>
              <a:rPr lang="en-US" sz="1100" dirty="0">
                <a:solidFill>
                  <a:schemeClr val="tx1"/>
                </a:solidFill>
                <a:latin typeface="Trebuchet MS" pitchFamily="34" charset="0"/>
              </a:rPr>
              <a:t> = (*n + </a:t>
            </a:r>
            <a:r>
              <a:rPr lang="en-US" sz="1100" dirty="0" err="1">
                <a:solidFill>
                  <a:schemeClr val="tx1"/>
                </a:solidFill>
                <a:latin typeface="Trebuchet MS" pitchFamily="34" charset="0"/>
              </a:rPr>
              <a:t>blockSize.x</a:t>
            </a:r>
            <a:r>
              <a:rPr lang="en-US" sz="1100" dirty="0">
                <a:solidFill>
                  <a:schemeClr val="tx1"/>
                </a:solidFill>
                <a:latin typeface="Trebuchet MS" pitchFamily="34" charset="0"/>
              </a:rPr>
              <a:t> - 1) / </a:t>
            </a:r>
            <a:r>
              <a:rPr lang="en-US" sz="1100" dirty="0" err="1">
                <a:solidFill>
                  <a:schemeClr val="tx1"/>
                </a:solidFill>
                <a:latin typeface="Trebuchet MS" pitchFamily="34" charset="0"/>
              </a:rPr>
              <a:t>blockSize.x</a:t>
            </a:r>
            <a:r>
              <a:rPr lang="en-US" sz="1100" dirty="0">
                <a:solidFill>
                  <a:schemeClr val="tx1"/>
                </a:solidFill>
                <a:latin typeface="Trebuchet MS" pitchFamily="34" charset="0"/>
              </a:rPr>
              <a:t>;</a:t>
            </a:r>
          </a:p>
          <a:p>
            <a:endParaRPr lang="en-US" sz="1100" dirty="0">
              <a:solidFill>
                <a:schemeClr val="tx1"/>
              </a:solidFill>
              <a:latin typeface="Trebuchet MS" pitchFamily="34" charset="0"/>
            </a:endParaRPr>
          </a:p>
          <a:p>
            <a:r>
              <a:rPr lang="en-US" sz="1100" dirty="0">
                <a:solidFill>
                  <a:schemeClr val="tx1"/>
                </a:solidFill>
                <a:latin typeface="Trebuchet MS" pitchFamily="34" charset="0"/>
              </a:rPr>
              <a:t>  // Allocate output array</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cudaMalloc</a:t>
            </a:r>
            <a:r>
              <a:rPr lang="en-US" sz="1100" dirty="0">
                <a:solidFill>
                  <a:schemeClr val="tx1"/>
                </a:solidFill>
                <a:latin typeface="Trebuchet MS" pitchFamily="34" charset="0"/>
              </a:rPr>
              <a:t>((void**)&amp;</a:t>
            </a:r>
            <a:r>
              <a:rPr lang="en-US" sz="1100" dirty="0" err="1">
                <a:solidFill>
                  <a:schemeClr val="tx1"/>
                </a:solidFill>
                <a:latin typeface="Trebuchet MS" pitchFamily="34" charset="0"/>
              </a:rPr>
              <a:t>d_A</a:t>
            </a:r>
            <a:r>
              <a:rPr lang="en-US" sz="1100" dirty="0">
                <a:solidFill>
                  <a:schemeClr val="tx1"/>
                </a:solidFill>
                <a:latin typeface="Trebuchet MS" pitchFamily="34" charset="0"/>
              </a:rPr>
              <a:t>, *n * </a:t>
            </a:r>
            <a:r>
              <a:rPr lang="en-US" sz="1100" dirty="0" err="1">
                <a:solidFill>
                  <a:schemeClr val="tx1"/>
                </a:solidFill>
                <a:latin typeface="Trebuchet MS" pitchFamily="34" charset="0"/>
              </a:rPr>
              <a:t>sizeof</a:t>
            </a:r>
            <a:r>
              <a:rPr lang="en-US" sz="1100" dirty="0">
                <a:solidFill>
                  <a:schemeClr val="tx1"/>
                </a:solidFill>
                <a:latin typeface="Trebuchet MS" pitchFamily="34" charset="0"/>
              </a:rPr>
              <a:t>(double));</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cudaMalloc</a:t>
            </a:r>
            <a:r>
              <a:rPr lang="en-US" sz="1100" dirty="0">
                <a:solidFill>
                  <a:schemeClr val="tx1"/>
                </a:solidFill>
                <a:latin typeface="Trebuchet MS" pitchFamily="34" charset="0"/>
              </a:rPr>
              <a:t>((void**)&amp;</a:t>
            </a:r>
            <a:r>
              <a:rPr lang="en-US" sz="1100" dirty="0" err="1">
                <a:solidFill>
                  <a:schemeClr val="tx1"/>
                </a:solidFill>
                <a:latin typeface="Trebuchet MS" pitchFamily="34" charset="0"/>
              </a:rPr>
              <a:t>d_B</a:t>
            </a:r>
            <a:r>
              <a:rPr lang="en-US" sz="1100" dirty="0">
                <a:solidFill>
                  <a:schemeClr val="tx1"/>
                </a:solidFill>
                <a:latin typeface="Trebuchet MS" pitchFamily="34" charset="0"/>
              </a:rPr>
              <a:t>, *n * </a:t>
            </a:r>
            <a:r>
              <a:rPr lang="en-US" sz="1100" dirty="0" err="1">
                <a:solidFill>
                  <a:schemeClr val="tx1"/>
                </a:solidFill>
                <a:latin typeface="Trebuchet MS" pitchFamily="34" charset="0"/>
              </a:rPr>
              <a:t>sizeof</a:t>
            </a:r>
            <a:r>
              <a:rPr lang="en-US" sz="1100" dirty="0">
                <a:solidFill>
                  <a:schemeClr val="tx1"/>
                </a:solidFill>
                <a:latin typeface="Trebuchet MS" pitchFamily="34" charset="0"/>
              </a:rPr>
              <a:t>(double));</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cudaMalloc</a:t>
            </a:r>
            <a:r>
              <a:rPr lang="en-US" sz="1100" dirty="0">
                <a:solidFill>
                  <a:schemeClr val="tx1"/>
                </a:solidFill>
                <a:latin typeface="Trebuchet MS" pitchFamily="34" charset="0"/>
              </a:rPr>
              <a:t>((void**)&amp;</a:t>
            </a:r>
            <a:r>
              <a:rPr lang="en-US" sz="1100" dirty="0" err="1">
                <a:solidFill>
                  <a:schemeClr val="tx1"/>
                </a:solidFill>
                <a:latin typeface="Trebuchet MS" pitchFamily="34" charset="0"/>
              </a:rPr>
              <a:t>d_C</a:t>
            </a:r>
            <a:r>
              <a:rPr lang="en-US" sz="1100" dirty="0">
                <a:solidFill>
                  <a:schemeClr val="tx1"/>
                </a:solidFill>
                <a:latin typeface="Trebuchet MS" pitchFamily="34" charset="0"/>
              </a:rPr>
              <a:t>, *n * </a:t>
            </a:r>
            <a:r>
              <a:rPr lang="en-US" sz="1100" dirty="0" err="1">
                <a:solidFill>
                  <a:schemeClr val="tx1"/>
                </a:solidFill>
                <a:latin typeface="Trebuchet MS" pitchFamily="34" charset="0"/>
              </a:rPr>
              <a:t>sizeof</a:t>
            </a:r>
            <a:r>
              <a:rPr lang="en-US" sz="1100" dirty="0">
                <a:solidFill>
                  <a:schemeClr val="tx1"/>
                </a:solidFill>
                <a:latin typeface="Trebuchet MS" pitchFamily="34" charset="0"/>
              </a:rPr>
              <a:t>(double));</a:t>
            </a:r>
          </a:p>
          <a:p>
            <a:endParaRPr lang="en-US" sz="1100" dirty="0">
              <a:solidFill>
                <a:schemeClr val="tx1"/>
              </a:solidFill>
              <a:latin typeface="Trebuchet MS" pitchFamily="34" charset="0"/>
            </a:endParaRPr>
          </a:p>
          <a:p>
            <a:r>
              <a:rPr lang="en-US" sz="1100" dirty="0">
                <a:solidFill>
                  <a:schemeClr val="tx1"/>
                </a:solidFill>
                <a:latin typeface="Trebuchet MS" pitchFamily="34" charset="0"/>
              </a:rPr>
              <a:t>  // copy data to device</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cudaMemcpy</a:t>
            </a:r>
            <a:r>
              <a:rPr lang="en-US" sz="1100" dirty="0">
                <a:solidFill>
                  <a:schemeClr val="tx1"/>
                </a:solidFill>
                <a:latin typeface="Trebuchet MS" pitchFamily="34" charset="0"/>
              </a:rPr>
              <a:t>(</a:t>
            </a:r>
            <a:r>
              <a:rPr lang="en-US" sz="1100" dirty="0" err="1">
                <a:solidFill>
                  <a:schemeClr val="tx1"/>
                </a:solidFill>
                <a:latin typeface="Trebuchet MS" pitchFamily="34" charset="0"/>
              </a:rPr>
              <a:t>d_A</a:t>
            </a:r>
            <a:r>
              <a:rPr lang="en-US" sz="1100" dirty="0">
                <a:solidFill>
                  <a:schemeClr val="tx1"/>
                </a:solidFill>
                <a:latin typeface="Trebuchet MS" pitchFamily="34" charset="0"/>
              </a:rPr>
              <a:t>, A, *n * </a:t>
            </a:r>
            <a:r>
              <a:rPr lang="en-US" sz="1100" dirty="0" err="1">
                <a:solidFill>
                  <a:schemeClr val="tx1"/>
                </a:solidFill>
                <a:latin typeface="Trebuchet MS" pitchFamily="34" charset="0"/>
              </a:rPr>
              <a:t>sizeof</a:t>
            </a:r>
            <a:r>
              <a:rPr lang="en-US" sz="1100" dirty="0">
                <a:solidFill>
                  <a:schemeClr val="tx1"/>
                </a:solidFill>
                <a:latin typeface="Trebuchet MS" pitchFamily="34" charset="0"/>
              </a:rPr>
              <a:t>(double), </a:t>
            </a:r>
            <a:r>
              <a:rPr lang="en-US" sz="1100" dirty="0" err="1">
                <a:solidFill>
                  <a:schemeClr val="tx1"/>
                </a:solidFill>
                <a:latin typeface="Trebuchet MS" pitchFamily="34" charset="0"/>
              </a:rPr>
              <a:t>cudaMemcpyHostToDevice</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cudaMemcpy</a:t>
            </a:r>
            <a:r>
              <a:rPr lang="en-US" sz="1100" dirty="0">
                <a:solidFill>
                  <a:schemeClr val="tx1"/>
                </a:solidFill>
                <a:latin typeface="Trebuchet MS" pitchFamily="34" charset="0"/>
              </a:rPr>
              <a:t>(</a:t>
            </a:r>
            <a:r>
              <a:rPr lang="en-US" sz="1100" dirty="0" err="1">
                <a:solidFill>
                  <a:schemeClr val="tx1"/>
                </a:solidFill>
                <a:latin typeface="Trebuchet MS" pitchFamily="34" charset="0"/>
              </a:rPr>
              <a:t>d_B</a:t>
            </a:r>
            <a:r>
              <a:rPr lang="en-US" sz="1100" dirty="0">
                <a:solidFill>
                  <a:schemeClr val="tx1"/>
                </a:solidFill>
                <a:latin typeface="Trebuchet MS" pitchFamily="34" charset="0"/>
              </a:rPr>
              <a:t>, B, *n * </a:t>
            </a:r>
            <a:r>
              <a:rPr lang="en-US" sz="1100" dirty="0" err="1">
                <a:solidFill>
                  <a:schemeClr val="tx1"/>
                </a:solidFill>
                <a:latin typeface="Trebuchet MS" pitchFamily="34" charset="0"/>
              </a:rPr>
              <a:t>sizeof</a:t>
            </a:r>
            <a:r>
              <a:rPr lang="en-US" sz="1100" dirty="0">
                <a:solidFill>
                  <a:schemeClr val="tx1"/>
                </a:solidFill>
                <a:latin typeface="Trebuchet MS" pitchFamily="34" charset="0"/>
              </a:rPr>
              <a:t>(double), </a:t>
            </a:r>
            <a:r>
              <a:rPr lang="en-US" sz="1100" dirty="0" err="1">
                <a:solidFill>
                  <a:schemeClr val="tx1"/>
                </a:solidFill>
                <a:latin typeface="Trebuchet MS" pitchFamily="34" charset="0"/>
              </a:rPr>
              <a:t>cudaMemcpyHostToDevice</a:t>
            </a:r>
            <a:r>
              <a:rPr lang="en-US" sz="1100" dirty="0">
                <a:solidFill>
                  <a:schemeClr val="tx1"/>
                </a:solidFill>
                <a:latin typeface="Trebuchet MS" pitchFamily="34" charset="0"/>
              </a:rPr>
              <a:t>);</a:t>
            </a:r>
          </a:p>
          <a:p>
            <a:r>
              <a:rPr lang="en-US" sz="1100" dirty="0">
                <a:solidFill>
                  <a:schemeClr val="tx1"/>
                </a:solidFill>
                <a:latin typeface="Trebuchet MS" pitchFamily="34" charset="0"/>
              </a:rPr>
              <a:t>  // GPU vector add</a:t>
            </a:r>
          </a:p>
          <a:p>
            <a:r>
              <a:rPr lang="en-US" sz="1400" b="1" dirty="0">
                <a:solidFill>
                  <a:srgbClr val="FF0000"/>
                </a:solidFill>
                <a:latin typeface="Trebuchet MS" pitchFamily="34" charset="0"/>
              </a:rPr>
              <a:t>  </a:t>
            </a:r>
            <a:r>
              <a:rPr lang="en-US" sz="1400" b="1" dirty="0" err="1">
                <a:solidFill>
                  <a:srgbClr val="FF0000"/>
                </a:solidFill>
                <a:latin typeface="Trebuchet MS" pitchFamily="34" charset="0"/>
              </a:rPr>
              <a:t>vectorAdd</a:t>
            </a:r>
            <a:r>
              <a:rPr lang="en-US" sz="1100" dirty="0">
                <a:solidFill>
                  <a:schemeClr val="tx1"/>
                </a:solidFill>
                <a:latin typeface="Trebuchet MS" pitchFamily="34" charset="0"/>
              </a:rPr>
              <a:t>&lt;&lt;&lt;</a:t>
            </a:r>
            <a:r>
              <a:rPr lang="en-US" sz="1100" dirty="0" err="1">
                <a:solidFill>
                  <a:schemeClr val="tx1"/>
                </a:solidFill>
                <a:latin typeface="Trebuchet MS" pitchFamily="34" charset="0"/>
              </a:rPr>
              <a:t>gridsize,blocksize</a:t>
            </a:r>
            <a:r>
              <a:rPr lang="en-US" sz="1100" dirty="0">
                <a:solidFill>
                  <a:schemeClr val="tx1"/>
                </a:solidFill>
                <a:latin typeface="Trebuchet MS" pitchFamily="34" charset="0"/>
              </a:rPr>
              <a:t>&gt;&gt;&gt;(</a:t>
            </a:r>
            <a:r>
              <a:rPr lang="en-US" sz="1100" dirty="0" err="1">
                <a:solidFill>
                  <a:schemeClr val="tx1"/>
                </a:solidFill>
                <a:latin typeface="Trebuchet MS" pitchFamily="34" charset="0"/>
              </a:rPr>
              <a:t>d_A</a:t>
            </a:r>
            <a:r>
              <a:rPr lang="en-US" sz="1100" dirty="0">
                <a:solidFill>
                  <a:schemeClr val="tx1"/>
                </a:solidFill>
                <a:latin typeface="Trebuchet MS" pitchFamily="34" charset="0"/>
              </a:rPr>
              <a:t>, </a:t>
            </a:r>
            <a:r>
              <a:rPr lang="en-US" sz="1100" dirty="0" err="1">
                <a:solidFill>
                  <a:schemeClr val="tx1"/>
                </a:solidFill>
                <a:latin typeface="Trebuchet MS" pitchFamily="34" charset="0"/>
              </a:rPr>
              <a:t>d_B</a:t>
            </a:r>
            <a:r>
              <a:rPr lang="en-US" sz="1100" dirty="0">
                <a:solidFill>
                  <a:schemeClr val="tx1"/>
                </a:solidFill>
                <a:latin typeface="Trebuchet MS" pitchFamily="34" charset="0"/>
              </a:rPr>
              <a:t>, </a:t>
            </a:r>
            <a:r>
              <a:rPr lang="en-US" sz="1100" dirty="0" err="1">
                <a:solidFill>
                  <a:schemeClr val="tx1"/>
                </a:solidFill>
                <a:latin typeface="Trebuchet MS" pitchFamily="34" charset="0"/>
              </a:rPr>
              <a:t>d_C</a:t>
            </a:r>
            <a:r>
              <a:rPr lang="en-US" sz="1100" dirty="0">
                <a:solidFill>
                  <a:schemeClr val="tx1"/>
                </a:solidFill>
                <a:latin typeface="Trebuchet MS" pitchFamily="34" charset="0"/>
              </a:rPr>
              <a:t>, *n);</a:t>
            </a:r>
          </a:p>
          <a:p>
            <a:endParaRPr lang="en-US" sz="1100" dirty="0">
              <a:solidFill>
                <a:schemeClr val="tx1"/>
              </a:solidFill>
              <a:latin typeface="Trebuchet MS" pitchFamily="34" charset="0"/>
            </a:endParaRPr>
          </a:p>
          <a:p>
            <a:r>
              <a:rPr lang="en-US" sz="1100" dirty="0">
                <a:solidFill>
                  <a:schemeClr val="tx1"/>
                </a:solidFill>
                <a:latin typeface="Trebuchet MS" pitchFamily="34" charset="0"/>
              </a:rPr>
              <a:t>  // Copy output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cudaMemcpy</a:t>
            </a:r>
            <a:r>
              <a:rPr lang="en-US" sz="1100" dirty="0">
                <a:solidFill>
                  <a:schemeClr val="tx1"/>
                </a:solidFill>
                <a:latin typeface="Trebuchet MS" pitchFamily="34" charset="0"/>
              </a:rPr>
              <a:t>(C, </a:t>
            </a:r>
            <a:r>
              <a:rPr lang="en-US" sz="1100" dirty="0" err="1">
                <a:solidFill>
                  <a:schemeClr val="tx1"/>
                </a:solidFill>
                <a:latin typeface="Trebuchet MS" pitchFamily="34" charset="0"/>
              </a:rPr>
              <a:t>d_C</a:t>
            </a:r>
            <a:r>
              <a:rPr lang="en-US" sz="1100" dirty="0">
                <a:solidFill>
                  <a:schemeClr val="tx1"/>
                </a:solidFill>
                <a:latin typeface="Trebuchet MS" pitchFamily="34" charset="0"/>
              </a:rPr>
              <a:t>, *n * </a:t>
            </a:r>
            <a:r>
              <a:rPr lang="en-US" sz="1100" dirty="0" err="1">
                <a:solidFill>
                  <a:schemeClr val="tx1"/>
                </a:solidFill>
                <a:latin typeface="Trebuchet MS" pitchFamily="34" charset="0"/>
              </a:rPr>
              <a:t>sizeof</a:t>
            </a:r>
            <a:r>
              <a:rPr lang="en-US" sz="1100" dirty="0">
                <a:solidFill>
                  <a:schemeClr val="tx1"/>
                </a:solidFill>
                <a:latin typeface="Trebuchet MS" pitchFamily="34" charset="0"/>
              </a:rPr>
              <a:t>(double), </a:t>
            </a:r>
            <a:r>
              <a:rPr lang="en-US" sz="1100" dirty="0" err="1">
                <a:solidFill>
                  <a:schemeClr val="tx1"/>
                </a:solidFill>
                <a:latin typeface="Trebuchet MS" pitchFamily="34" charset="0"/>
              </a:rPr>
              <a:t>cudaMemcpyDeviceToHost</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cudaFree</a:t>
            </a:r>
            <a:r>
              <a:rPr lang="en-US" sz="1100" dirty="0">
                <a:solidFill>
                  <a:schemeClr val="tx1"/>
                </a:solidFill>
                <a:latin typeface="Trebuchet MS" pitchFamily="34" charset="0"/>
              </a:rPr>
              <a:t>(</a:t>
            </a:r>
            <a:r>
              <a:rPr lang="en-US" sz="1100" dirty="0" err="1">
                <a:solidFill>
                  <a:schemeClr val="tx1"/>
                </a:solidFill>
                <a:latin typeface="Trebuchet MS" pitchFamily="34" charset="0"/>
              </a:rPr>
              <a:t>d_A</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cudaFree</a:t>
            </a:r>
            <a:r>
              <a:rPr lang="en-US" sz="1100" dirty="0">
                <a:solidFill>
                  <a:schemeClr val="tx1"/>
                </a:solidFill>
                <a:latin typeface="Trebuchet MS" pitchFamily="34" charset="0"/>
              </a:rPr>
              <a:t>(</a:t>
            </a:r>
            <a:r>
              <a:rPr lang="en-US" sz="1100" dirty="0" err="1">
                <a:solidFill>
                  <a:schemeClr val="tx1"/>
                </a:solidFill>
                <a:latin typeface="Trebuchet MS" pitchFamily="34" charset="0"/>
              </a:rPr>
              <a:t>d_B</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cudaFree</a:t>
            </a:r>
            <a:r>
              <a:rPr lang="en-US" sz="1100" dirty="0">
                <a:solidFill>
                  <a:schemeClr val="tx1"/>
                </a:solidFill>
                <a:latin typeface="Trebuchet MS" pitchFamily="34" charset="0"/>
              </a:rPr>
              <a:t>(</a:t>
            </a:r>
            <a:r>
              <a:rPr lang="en-US" sz="1100" dirty="0" err="1">
                <a:solidFill>
                  <a:schemeClr val="tx1"/>
                </a:solidFill>
                <a:latin typeface="Trebuchet MS" pitchFamily="34" charset="0"/>
              </a:rPr>
              <a:t>d_C</a:t>
            </a:r>
            <a:r>
              <a:rPr lang="en-US" sz="1100" dirty="0">
                <a:solidFill>
                  <a:schemeClr val="tx1"/>
                </a:solidFill>
                <a:latin typeface="Trebuchet MS" pitchFamily="34" charset="0"/>
              </a:rPr>
              <a:t>);</a:t>
            </a:r>
          </a:p>
          <a:p>
            <a:r>
              <a:rPr lang="en-US" sz="1100" dirty="0">
                <a:solidFill>
                  <a:schemeClr val="tx1"/>
                </a:solidFill>
                <a:latin typeface="Trebuchet MS" pitchFamily="34" charset="0"/>
              </a:rPr>
              <a:t>}</a:t>
            </a:r>
          </a:p>
          <a:p>
            <a:endParaRPr lang="en-US" sz="1100" dirty="0">
              <a:solidFill>
                <a:schemeClr val="tx1"/>
              </a:solidFill>
              <a:latin typeface="Trebuchet MS" pitchFamily="34" charset="0"/>
            </a:endParaRPr>
          </a:p>
        </p:txBody>
      </p:sp>
    </p:spTree>
    <p:extLst>
      <p:ext uri="{BB962C8B-B14F-4D97-AF65-F5344CB8AC3E}">
        <p14:creationId xmlns:p14="http://schemas.microsoft.com/office/powerpoint/2010/main" val="370170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62" y="220336"/>
            <a:ext cx="9227138" cy="673931"/>
          </a:xfrm>
        </p:spPr>
        <p:txBody>
          <a:bodyPr/>
          <a:lstStyle/>
          <a:p>
            <a:r>
              <a:rPr lang="en-US" dirty="0" smtClean="0"/>
              <a:t>4.Case Study: </a:t>
            </a:r>
            <a:r>
              <a:rPr lang="en-US" sz="2800" dirty="0" smtClean="0"/>
              <a:t>K nearest neighbors (</a:t>
            </a:r>
            <a:r>
              <a:rPr lang="en-US" sz="2800" dirty="0" err="1" smtClean="0"/>
              <a:t>kNN</a:t>
            </a:r>
            <a:r>
              <a:rPr lang="en-US" sz="2800" dirty="0" smtClean="0"/>
              <a:t>)</a:t>
            </a:r>
            <a:endParaRPr lang="en-US" sz="2800" dirty="0"/>
          </a:p>
        </p:txBody>
      </p:sp>
      <p:sp>
        <p:nvSpPr>
          <p:cNvPr id="3" name="TextBox 2"/>
          <p:cNvSpPr txBox="1"/>
          <p:nvPr/>
        </p:nvSpPr>
        <p:spPr>
          <a:xfrm>
            <a:off x="1307512" y="894267"/>
            <a:ext cx="8909638" cy="2246769"/>
          </a:xfrm>
          <a:prstGeom prst="rect">
            <a:avLst/>
          </a:prstGeom>
          <a:noFill/>
        </p:spPr>
        <p:txBody>
          <a:bodyPr wrap="square" rtlCol="0">
            <a:spAutoFit/>
          </a:bodyPr>
          <a:lstStyle/>
          <a:p>
            <a:r>
              <a:rPr lang="en-US" sz="2400" dirty="0" smtClean="0">
                <a:solidFill>
                  <a:schemeClr val="bg2"/>
                </a:solidFill>
                <a:latin typeface="Trebuchet MS" pitchFamily="34" charset="0"/>
              </a:rPr>
              <a:t>-  Common classify algorithm</a:t>
            </a:r>
          </a:p>
          <a:p>
            <a:pPr marL="342900" indent="-342900">
              <a:buFontTx/>
              <a:buChar char="-"/>
            </a:pPr>
            <a:r>
              <a:rPr lang="en-US" sz="2400" dirty="0" smtClean="0">
                <a:solidFill>
                  <a:schemeClr val="bg2"/>
                </a:solidFill>
                <a:latin typeface="Trebuchet MS" pitchFamily="34" charset="0"/>
              </a:rPr>
              <a:t>F</a:t>
            </a:r>
            <a:r>
              <a:rPr lang="en-US" sz="2400" dirty="0" smtClean="0">
                <a:solidFill>
                  <a:schemeClr val="bg2"/>
                </a:solidFill>
              </a:rPr>
              <a:t>ind K </a:t>
            </a:r>
            <a:r>
              <a:rPr lang="en-US" sz="2400" dirty="0">
                <a:solidFill>
                  <a:schemeClr val="bg2"/>
                </a:solidFill>
              </a:rPr>
              <a:t>nearest neighbors from the training </a:t>
            </a:r>
            <a:r>
              <a:rPr lang="en-US" sz="2400" dirty="0" smtClean="0">
                <a:solidFill>
                  <a:schemeClr val="bg2"/>
                </a:solidFill>
              </a:rPr>
              <a:t>data by distance </a:t>
            </a:r>
          </a:p>
          <a:p>
            <a:pPr marL="342900" indent="-342900">
              <a:buFontTx/>
              <a:buChar char="-"/>
            </a:pPr>
            <a:r>
              <a:rPr lang="en-US" sz="2400" dirty="0" smtClean="0">
                <a:solidFill>
                  <a:schemeClr val="bg2"/>
                </a:solidFill>
                <a:latin typeface="Trebuchet MS" pitchFamily="34" charset="0"/>
              </a:rPr>
              <a:t>O(MNP) time complexity for direct implementation </a:t>
            </a:r>
          </a:p>
          <a:p>
            <a:pPr marL="342900" indent="-342900">
              <a:buFontTx/>
              <a:buChar char="-"/>
            </a:pPr>
            <a:r>
              <a:rPr lang="en-US" sz="2400" dirty="0" smtClean="0">
                <a:solidFill>
                  <a:schemeClr val="bg2"/>
                </a:solidFill>
                <a:latin typeface="Trebuchet MS" pitchFamily="34" charset="0"/>
              </a:rPr>
              <a:t>Benchmark:  </a:t>
            </a:r>
            <a:r>
              <a:rPr lang="en-US" sz="2400" dirty="0" smtClean="0">
                <a:solidFill>
                  <a:schemeClr val="bg1"/>
                </a:solidFill>
              </a:rPr>
              <a:t>handwritten digits data of MNIST </a:t>
            </a:r>
          </a:p>
          <a:p>
            <a:pPr lvl="1"/>
            <a:r>
              <a:rPr lang="en-US" sz="2000" dirty="0" smtClean="0">
                <a:solidFill>
                  <a:srgbClr val="00B0F0"/>
                </a:solidFill>
                <a:hlinkClick r:id="rId3"/>
              </a:rPr>
              <a:t>Kaggle</a:t>
            </a:r>
            <a:r>
              <a:rPr lang="en-US" sz="2000" dirty="0" smtClean="0">
                <a:solidFill>
                  <a:srgbClr val="00B0F0"/>
                </a:solidFill>
              </a:rPr>
              <a:t> </a:t>
            </a:r>
            <a:r>
              <a:rPr lang="en-US" sz="2000" dirty="0" smtClean="0">
                <a:solidFill>
                  <a:schemeClr val="bg1"/>
                </a:solidFill>
              </a:rPr>
              <a:t>data size : </a:t>
            </a:r>
            <a:r>
              <a:rPr lang="en-US" sz="2000" dirty="0">
                <a:solidFill>
                  <a:srgbClr val="00B0F0"/>
                </a:solidFill>
              </a:rPr>
              <a:t>test(~30k, ~2k</a:t>
            </a:r>
            <a:r>
              <a:rPr lang="en-US" sz="2000" dirty="0" smtClean="0">
                <a:solidFill>
                  <a:srgbClr val="00B0F0"/>
                </a:solidFill>
              </a:rPr>
              <a:t>), train(~40k, ~2k)</a:t>
            </a:r>
            <a:endParaRPr lang="en-US" sz="2400" dirty="0" smtClean="0">
              <a:solidFill>
                <a:schemeClr val="bg2"/>
              </a:solidFill>
              <a:latin typeface="Trebuchet MS" pitchFamily="34" charset="0"/>
            </a:endParaRPr>
          </a:p>
          <a:p>
            <a:r>
              <a:rPr lang="en-US" sz="2400" dirty="0" smtClean="0">
                <a:solidFill>
                  <a:schemeClr val="bg2"/>
                </a:solidFill>
                <a:latin typeface="Trebuchet MS" pitchFamily="34" charset="0"/>
              </a:rPr>
              <a:t>  </a:t>
            </a:r>
          </a:p>
        </p:txBody>
      </p:sp>
      <p:grpSp>
        <p:nvGrpSpPr>
          <p:cNvPr id="6" name="Group 5"/>
          <p:cNvGrpSpPr/>
          <p:nvPr/>
        </p:nvGrpSpPr>
        <p:grpSpPr>
          <a:xfrm>
            <a:off x="1307512" y="3141233"/>
            <a:ext cx="4253090" cy="2806406"/>
            <a:chOff x="1148762" y="2351739"/>
            <a:chExt cx="5245100" cy="3554868"/>
          </a:xfrm>
        </p:grpSpPr>
        <p:pic>
          <p:nvPicPr>
            <p:cNvPr id="4" name="Picture 3"/>
            <p:cNvPicPr>
              <a:picLocks noChangeAspect="1"/>
            </p:cNvPicPr>
            <p:nvPr/>
          </p:nvPicPr>
          <p:blipFill>
            <a:blip r:embed="rId4"/>
            <a:stretch>
              <a:fillRect/>
            </a:stretch>
          </p:blipFill>
          <p:spPr>
            <a:xfrm>
              <a:off x="1435100" y="2351739"/>
              <a:ext cx="4673600" cy="3087036"/>
            </a:xfrm>
            <a:prstGeom prst="rect">
              <a:avLst/>
            </a:prstGeom>
          </p:spPr>
        </p:pic>
        <p:sp>
          <p:nvSpPr>
            <p:cNvPr id="5" name="TextBox 4"/>
            <p:cNvSpPr txBox="1"/>
            <p:nvPr/>
          </p:nvSpPr>
          <p:spPr>
            <a:xfrm>
              <a:off x="1148762" y="5438775"/>
              <a:ext cx="5245100" cy="467832"/>
            </a:xfrm>
            <a:prstGeom prst="rect">
              <a:avLst/>
            </a:prstGeom>
            <a:noFill/>
          </p:spPr>
          <p:txBody>
            <a:bodyPr wrap="square" rtlCol="0">
              <a:spAutoFit/>
            </a:bodyPr>
            <a:lstStyle/>
            <a:p>
              <a:pPr algn="ctr"/>
              <a:r>
                <a:rPr lang="en-US" dirty="0" smtClean="0">
                  <a:solidFill>
                    <a:schemeClr val="bg2"/>
                  </a:solidFill>
                  <a:latin typeface="Trebuchet MS" pitchFamily="34" charset="0"/>
                </a:rPr>
                <a:t>5-NN Classifier Map from </a:t>
              </a:r>
              <a:r>
                <a:rPr lang="en-US" dirty="0" smtClean="0">
                  <a:solidFill>
                    <a:schemeClr val="bg2"/>
                  </a:solidFill>
                  <a:latin typeface="Trebuchet MS" pitchFamily="34" charset="0"/>
                  <a:hlinkClick r:id="rId5"/>
                </a:rPr>
                <a:t>Wikipedia</a:t>
              </a:r>
              <a:endParaRPr lang="en-US" dirty="0" smtClean="0">
                <a:solidFill>
                  <a:schemeClr val="bg2"/>
                </a:solidFill>
                <a:latin typeface="Trebuchet MS" pitchFamily="34" charset="0"/>
              </a:endParaRPr>
            </a:p>
          </p:txBody>
        </p:sp>
      </p:grpSp>
      <p:pic>
        <p:nvPicPr>
          <p:cNvPr id="7" name="Picture 6"/>
          <p:cNvPicPr>
            <a:picLocks noChangeAspect="1"/>
          </p:cNvPicPr>
          <p:nvPr/>
        </p:nvPicPr>
        <p:blipFill>
          <a:blip r:embed="rId6"/>
          <a:stretch>
            <a:fillRect/>
          </a:stretch>
        </p:blipFill>
        <p:spPr>
          <a:xfrm>
            <a:off x="5788780" y="3063402"/>
            <a:ext cx="4431420" cy="2592736"/>
          </a:xfrm>
          <a:prstGeom prst="rect">
            <a:avLst/>
          </a:prstGeom>
        </p:spPr>
      </p:pic>
      <p:sp>
        <p:nvSpPr>
          <p:cNvPr id="10" name="TextBox 9"/>
          <p:cNvSpPr txBox="1"/>
          <p:nvPr/>
        </p:nvSpPr>
        <p:spPr>
          <a:xfrm>
            <a:off x="6896558" y="5578307"/>
            <a:ext cx="2610998" cy="369332"/>
          </a:xfrm>
          <a:prstGeom prst="rect">
            <a:avLst/>
          </a:prstGeom>
          <a:noFill/>
        </p:spPr>
        <p:txBody>
          <a:bodyPr wrap="square" rtlCol="0">
            <a:spAutoFit/>
          </a:bodyPr>
          <a:lstStyle/>
          <a:p>
            <a:r>
              <a:rPr lang="en-US" dirty="0">
                <a:solidFill>
                  <a:schemeClr val="bg2"/>
                </a:solidFill>
                <a:latin typeface="Trebuchet MS" pitchFamily="34" charset="0"/>
              </a:rPr>
              <a:t>I</a:t>
            </a:r>
            <a:r>
              <a:rPr lang="en-US" dirty="0" smtClean="0">
                <a:solidFill>
                  <a:schemeClr val="bg2"/>
                </a:solidFill>
                <a:latin typeface="Trebuchet MS" pitchFamily="34" charset="0"/>
              </a:rPr>
              <a:t>mage </a:t>
            </a:r>
            <a:r>
              <a:rPr lang="en-US" dirty="0">
                <a:solidFill>
                  <a:schemeClr val="bg2"/>
                </a:solidFill>
                <a:latin typeface="Trebuchet MS" pitchFamily="34" charset="0"/>
              </a:rPr>
              <a:t>from </a:t>
            </a:r>
            <a:r>
              <a:rPr lang="en-US" dirty="0" smtClean="0">
                <a:solidFill>
                  <a:schemeClr val="bg2"/>
                </a:solidFill>
                <a:latin typeface="Trebuchet MS" pitchFamily="34" charset="0"/>
                <a:hlinkClick r:id="rId7"/>
              </a:rPr>
              <a:t>~</a:t>
            </a:r>
            <a:r>
              <a:rPr lang="en-US" dirty="0" err="1" smtClean="0">
                <a:solidFill>
                  <a:schemeClr val="bg2"/>
                </a:solidFill>
                <a:latin typeface="Trebuchet MS" pitchFamily="34" charset="0"/>
                <a:hlinkClick r:id="rId7"/>
              </a:rPr>
              <a:t>athitsos</a:t>
            </a:r>
            <a:r>
              <a:rPr lang="en-US" dirty="0" smtClean="0">
                <a:solidFill>
                  <a:schemeClr val="bg2"/>
                </a:solidFill>
                <a:latin typeface="Trebuchet MS" pitchFamily="34" charset="0"/>
                <a:hlinkClick r:id="rId7"/>
              </a:rPr>
              <a:t> </a:t>
            </a:r>
            <a:r>
              <a:rPr lang="en-US" dirty="0">
                <a:solidFill>
                  <a:schemeClr val="bg1"/>
                </a:solidFill>
              </a:rPr>
              <a:t>  </a:t>
            </a:r>
            <a:endParaRPr lang="en-US" dirty="0" smtClean="0">
              <a:solidFill>
                <a:schemeClr val="bg2"/>
              </a:solidFill>
              <a:latin typeface="Trebuchet MS" pitchFamily="34" charset="0"/>
            </a:endParaRPr>
          </a:p>
        </p:txBody>
      </p:sp>
    </p:spTree>
    <p:extLst>
      <p:ext uri="{BB962C8B-B14F-4D97-AF65-F5344CB8AC3E}">
        <p14:creationId xmlns:p14="http://schemas.microsoft.com/office/powerpoint/2010/main" val="285181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73135" y="894125"/>
            <a:ext cx="8753807" cy="5035075"/>
            <a:chOff x="1478600" y="927176"/>
            <a:chExt cx="8753807" cy="5035075"/>
          </a:xfrm>
        </p:grpSpPr>
        <p:sp>
          <p:nvSpPr>
            <p:cNvPr id="4" name="TextBox 3"/>
            <p:cNvSpPr txBox="1"/>
            <p:nvPr/>
          </p:nvSpPr>
          <p:spPr>
            <a:xfrm>
              <a:off x="1737391" y="2664787"/>
              <a:ext cx="1008936" cy="369332"/>
            </a:xfrm>
            <a:prstGeom prst="rect">
              <a:avLst/>
            </a:prstGeom>
            <a:noFill/>
            <a:ln w="28575">
              <a:solidFill>
                <a:schemeClr val="bg2"/>
              </a:solidFill>
            </a:ln>
          </p:spPr>
          <p:txBody>
            <a:bodyPr wrap="square" rtlCol="0">
              <a:spAutoFit/>
            </a:bodyPr>
            <a:lstStyle/>
            <a:p>
              <a:pPr algn="ctr"/>
              <a:r>
                <a:rPr lang="en-US" dirty="0" smtClean="0">
                  <a:solidFill>
                    <a:schemeClr val="bg2"/>
                  </a:solidFill>
                  <a:latin typeface="Trebuchet MS" pitchFamily="34" charset="0"/>
                </a:rPr>
                <a:t>KNN</a:t>
              </a:r>
            </a:p>
          </p:txBody>
        </p:sp>
        <p:cxnSp>
          <p:nvCxnSpPr>
            <p:cNvPr id="5" name="Straight Arrow Connector 4"/>
            <p:cNvCxnSpPr/>
            <p:nvPr/>
          </p:nvCxnSpPr>
          <p:spPr>
            <a:xfrm flipV="1">
              <a:off x="2729279" y="1710748"/>
              <a:ext cx="645846" cy="92393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746327" y="3057452"/>
              <a:ext cx="628798" cy="7116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186258" y="927176"/>
              <a:ext cx="6856748" cy="4723155"/>
              <a:chOff x="4318969" y="1788944"/>
              <a:chExt cx="6856748" cy="4723155"/>
            </a:xfrm>
          </p:grpSpPr>
          <p:sp>
            <p:nvSpPr>
              <p:cNvPr id="8" name="TextBox 7"/>
              <p:cNvSpPr txBox="1"/>
              <p:nvPr/>
            </p:nvSpPr>
            <p:spPr>
              <a:xfrm>
                <a:off x="4542821" y="2148400"/>
                <a:ext cx="1312122" cy="646331"/>
              </a:xfrm>
              <a:prstGeom prst="rect">
                <a:avLst/>
              </a:prstGeom>
              <a:noFill/>
              <a:ln>
                <a:solidFill>
                  <a:schemeClr val="bg2"/>
                </a:solidFill>
              </a:ln>
            </p:spPr>
            <p:txBody>
              <a:bodyPr wrap="square" rtlCol="0">
                <a:spAutoFit/>
              </a:bodyPr>
              <a:lstStyle/>
              <a:p>
                <a:r>
                  <a:rPr lang="en-US" dirty="0" err="1" smtClean="0">
                    <a:solidFill>
                      <a:schemeClr val="bg2"/>
                    </a:solidFill>
                    <a:latin typeface="Trebuchet MS" pitchFamily="34" charset="0"/>
                  </a:rPr>
                  <a:t>class:kNN</a:t>
                </a:r>
                <a:endParaRPr lang="en-US" dirty="0" smtClean="0">
                  <a:solidFill>
                    <a:schemeClr val="bg2"/>
                  </a:solidFill>
                  <a:latin typeface="Trebuchet MS" pitchFamily="34" charset="0"/>
                </a:endParaRPr>
              </a:p>
              <a:p>
                <a:r>
                  <a:rPr lang="en-US" dirty="0" smtClean="0">
                    <a:solidFill>
                      <a:schemeClr val="bg2"/>
                    </a:solidFill>
                    <a:latin typeface="Trebuchet MS" pitchFamily="34" charset="0"/>
                  </a:rPr>
                  <a:t>FNN :</a:t>
                </a:r>
                <a:r>
                  <a:rPr lang="en-US" dirty="0" err="1" smtClean="0">
                    <a:solidFill>
                      <a:schemeClr val="bg2"/>
                    </a:solidFill>
                    <a:latin typeface="Trebuchet MS" pitchFamily="34" charset="0"/>
                  </a:rPr>
                  <a:t>kNN</a:t>
                </a:r>
                <a:endParaRPr lang="en-US" dirty="0" smtClean="0">
                  <a:solidFill>
                    <a:schemeClr val="bg2"/>
                  </a:solidFill>
                  <a:latin typeface="Trebuchet MS" pitchFamily="34" charset="0"/>
                </a:endParaRPr>
              </a:p>
            </p:txBody>
          </p:sp>
          <p:sp>
            <p:nvSpPr>
              <p:cNvPr id="9" name="TextBox 8"/>
              <p:cNvSpPr txBox="1"/>
              <p:nvPr/>
            </p:nvSpPr>
            <p:spPr>
              <a:xfrm>
                <a:off x="4318969" y="1788944"/>
                <a:ext cx="1898149" cy="646331"/>
              </a:xfrm>
              <a:prstGeom prst="rect">
                <a:avLst/>
              </a:prstGeom>
              <a:noFill/>
            </p:spPr>
            <p:txBody>
              <a:bodyPr wrap="square" rtlCol="0">
                <a:spAutoFit/>
              </a:bodyPr>
              <a:lstStyle/>
              <a:p>
                <a:pPr algn="ctr"/>
                <a:r>
                  <a:rPr lang="en-US" dirty="0" smtClean="0">
                    <a:solidFill>
                      <a:srgbClr val="FFC000"/>
                    </a:solidFill>
                    <a:latin typeface="Trebuchet MS" pitchFamily="34" charset="0"/>
                  </a:rPr>
                  <a:t>CRAN packages</a:t>
                </a:r>
                <a:endParaRPr lang="en-US" dirty="0">
                  <a:solidFill>
                    <a:srgbClr val="FFC000"/>
                  </a:solidFill>
                  <a:latin typeface="Trebuchet MS" pitchFamily="34" charset="0"/>
                </a:endParaRPr>
              </a:p>
              <a:p>
                <a:pPr algn="ctr"/>
                <a:endParaRPr lang="en-US" dirty="0" smtClean="0">
                  <a:solidFill>
                    <a:schemeClr val="bg2"/>
                  </a:solidFill>
                  <a:latin typeface="Trebuchet MS" pitchFamily="34" charset="0"/>
                </a:endParaRPr>
              </a:p>
            </p:txBody>
          </p:sp>
          <p:sp>
            <p:nvSpPr>
              <p:cNvPr id="10" name="TextBox 9"/>
              <p:cNvSpPr txBox="1"/>
              <p:nvPr/>
            </p:nvSpPr>
            <p:spPr>
              <a:xfrm>
                <a:off x="6443460" y="1788944"/>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1" name="TextBox 10"/>
              <p:cNvSpPr txBox="1"/>
              <p:nvPr/>
            </p:nvSpPr>
            <p:spPr>
              <a:xfrm>
                <a:off x="9523424" y="4534100"/>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2" name="TextBox 11"/>
              <p:cNvSpPr txBox="1"/>
              <p:nvPr/>
            </p:nvSpPr>
            <p:spPr>
              <a:xfrm>
                <a:off x="9573941" y="5865768"/>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CUDA</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grpSp>
        <p:sp>
          <p:nvSpPr>
            <p:cNvPr id="13" name="TextBox 12"/>
            <p:cNvSpPr txBox="1"/>
            <p:nvPr/>
          </p:nvSpPr>
          <p:spPr>
            <a:xfrm>
              <a:off x="3375125" y="3769098"/>
              <a:ext cx="1908663" cy="369332"/>
            </a:xfrm>
            <a:prstGeom prst="rect">
              <a:avLst/>
            </a:prstGeom>
            <a:noFill/>
            <a:ln>
              <a:solidFill>
                <a:schemeClr val="bg2"/>
              </a:solidFill>
            </a:ln>
          </p:spPr>
          <p:txBody>
            <a:bodyPr wrap="square" rtlCol="0">
              <a:spAutoFit/>
            </a:bodyPr>
            <a:lstStyle/>
            <a:p>
              <a:r>
                <a:rPr lang="en-US" dirty="0" smtClean="0">
                  <a:solidFill>
                    <a:schemeClr val="bg2"/>
                  </a:solidFill>
                  <a:latin typeface="Trebuchet MS" pitchFamily="34" charset="0"/>
                </a:rPr>
                <a:t>Custom Function</a:t>
              </a:r>
            </a:p>
          </p:txBody>
        </p:sp>
        <p:sp>
          <p:nvSpPr>
            <p:cNvPr id="15" name="TextBox 14"/>
            <p:cNvSpPr txBox="1"/>
            <p:nvPr/>
          </p:nvSpPr>
          <p:spPr>
            <a:xfrm>
              <a:off x="6254576" y="2748685"/>
              <a:ext cx="1626826" cy="369332"/>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matrix solver</a:t>
              </a:r>
            </a:p>
          </p:txBody>
        </p:sp>
        <p:cxnSp>
          <p:nvCxnSpPr>
            <p:cNvPr id="17" name="Straight Arrow Connector 16"/>
            <p:cNvCxnSpPr>
              <a:endCxn id="20" idx="1"/>
            </p:cNvCxnSpPr>
            <p:nvPr/>
          </p:nvCxnSpPr>
          <p:spPr>
            <a:xfrm>
              <a:off x="5296908" y="4165945"/>
              <a:ext cx="913872" cy="87905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56459" y="2748685"/>
              <a:ext cx="1139869" cy="369332"/>
            </a:xfrm>
            <a:prstGeom prst="rect">
              <a:avLst/>
            </a:prstGeom>
            <a:noFill/>
            <a:ln>
              <a:solidFill>
                <a:schemeClr val="bg1"/>
              </a:solidFill>
            </a:ln>
          </p:spPr>
          <p:txBody>
            <a:bodyPr wrap="square" rtlCol="0">
              <a:spAutoFit/>
            </a:bodyPr>
            <a:lstStyle/>
            <a:p>
              <a:pPr algn="ctr"/>
              <a:r>
                <a:rPr lang="en-US" dirty="0" err="1" smtClean="0">
                  <a:solidFill>
                    <a:schemeClr val="bg2"/>
                  </a:solidFill>
                  <a:latin typeface="Trebuchet MS" pitchFamily="34" charset="0"/>
                </a:rPr>
                <a:t>nvBLAS</a:t>
              </a:r>
              <a:endParaRPr lang="en-US" dirty="0" smtClean="0">
                <a:solidFill>
                  <a:schemeClr val="bg2"/>
                </a:solidFill>
                <a:latin typeface="Trebuchet MS" pitchFamily="34" charset="0"/>
              </a:endParaRPr>
            </a:p>
          </p:txBody>
        </p:sp>
        <p:sp>
          <p:nvSpPr>
            <p:cNvPr id="19" name="TextBox 18"/>
            <p:cNvSpPr txBox="1"/>
            <p:nvPr/>
          </p:nvSpPr>
          <p:spPr>
            <a:xfrm>
              <a:off x="8220382" y="2341157"/>
              <a:ext cx="2012025" cy="369332"/>
            </a:xfrm>
            <a:prstGeom prst="rect">
              <a:avLst/>
            </a:prstGeom>
            <a:noFill/>
          </p:spPr>
          <p:txBody>
            <a:bodyPr wrap="square" rtlCol="0">
              <a:spAutoFit/>
            </a:bodyPr>
            <a:lstStyle/>
            <a:p>
              <a:pPr algn="ctr"/>
              <a:r>
                <a:rPr lang="en-US" dirty="0" smtClean="0">
                  <a:solidFill>
                    <a:schemeClr val="accent1"/>
                  </a:solidFill>
                  <a:latin typeface="Trebuchet MS" pitchFamily="34" charset="0"/>
                </a:rPr>
                <a:t>CUDA libraries</a:t>
              </a:r>
            </a:p>
          </p:txBody>
        </p:sp>
        <p:sp>
          <p:nvSpPr>
            <p:cNvPr id="20" name="TextBox 19"/>
            <p:cNvSpPr txBox="1"/>
            <p:nvPr/>
          </p:nvSpPr>
          <p:spPr>
            <a:xfrm>
              <a:off x="6210780" y="4713951"/>
              <a:ext cx="1766169" cy="662090"/>
            </a:xfrm>
            <a:prstGeom prst="rect">
              <a:avLst/>
            </a:prstGeom>
            <a:noFill/>
            <a:ln>
              <a:solidFill>
                <a:schemeClr val="bg1"/>
              </a:solidFill>
            </a:ln>
          </p:spPr>
          <p:txBody>
            <a:bodyPr wrap="square" rtlCol="0">
              <a:spAutoFit/>
            </a:bodyPr>
            <a:lstStyle/>
            <a:p>
              <a:pPr algn="ctr"/>
              <a:r>
                <a:rPr lang="en-US" dirty="0">
                  <a:solidFill>
                    <a:schemeClr val="bg2"/>
                  </a:solidFill>
                  <a:latin typeface="Trebuchet MS" pitchFamily="34" charset="0"/>
                </a:rPr>
                <a:t>r</a:t>
              </a:r>
              <a:r>
                <a:rPr lang="en-US" dirty="0" smtClean="0">
                  <a:solidFill>
                    <a:schemeClr val="bg2"/>
                  </a:solidFill>
                  <a:latin typeface="Trebuchet MS" pitchFamily="34" charset="0"/>
                </a:rPr>
                <a:t>ewrite by </a:t>
              </a:r>
              <a:br>
                <a:rPr lang="en-US" dirty="0" smtClean="0">
                  <a:solidFill>
                    <a:schemeClr val="bg2"/>
                  </a:solidFill>
                  <a:latin typeface="Trebuchet MS" pitchFamily="34" charset="0"/>
                </a:rPr>
              </a:br>
              <a:r>
                <a:rPr lang="en-US" dirty="0" smtClean="0">
                  <a:solidFill>
                    <a:schemeClr val="bg2"/>
                  </a:solidFill>
                  <a:latin typeface="Trebuchet MS" pitchFamily="34" charset="0"/>
                </a:rPr>
                <a:t>C/C++/Fortran</a:t>
              </a:r>
            </a:p>
          </p:txBody>
        </p:sp>
        <p:cxnSp>
          <p:nvCxnSpPr>
            <p:cNvPr id="21" name="Straight Arrow Connector 20"/>
            <p:cNvCxnSpPr>
              <a:stCxn id="8" idx="3"/>
              <a:endCxn id="22" idx="1"/>
            </p:cNvCxnSpPr>
            <p:nvPr/>
          </p:nvCxnSpPr>
          <p:spPr>
            <a:xfrm>
              <a:off x="4722232" y="1609798"/>
              <a:ext cx="724351" cy="59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446583" y="1287223"/>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sp>
          <p:nvSpPr>
            <p:cNvPr id="23" name="Rectangle 22"/>
            <p:cNvSpPr/>
            <p:nvPr/>
          </p:nvSpPr>
          <p:spPr>
            <a:xfrm>
              <a:off x="5898438" y="2341157"/>
              <a:ext cx="2339103" cy="369332"/>
            </a:xfrm>
            <a:prstGeom prst="rect">
              <a:avLst/>
            </a:prstGeom>
          </p:spPr>
          <p:txBody>
            <a:bodyPr wrap="none">
              <a:spAutoFit/>
            </a:bodyPr>
            <a:lstStyle/>
            <a:p>
              <a:pPr algn="ctr"/>
              <a:r>
                <a:rPr lang="en-US" dirty="0" smtClean="0">
                  <a:solidFill>
                    <a:srgbClr val="FFC000"/>
                  </a:solidFill>
                  <a:latin typeface="Trebuchet MS" pitchFamily="34" charset="0"/>
                </a:rPr>
                <a:t>represent by pattern</a:t>
              </a:r>
              <a:endParaRPr lang="en-US" dirty="0">
                <a:solidFill>
                  <a:srgbClr val="FFC000"/>
                </a:solidFill>
                <a:latin typeface="Trebuchet MS" pitchFamily="34" charset="0"/>
              </a:endParaRPr>
            </a:p>
          </p:txBody>
        </p:sp>
        <p:cxnSp>
          <p:nvCxnSpPr>
            <p:cNvPr id="24" name="Straight Arrow Connector 23"/>
            <p:cNvCxnSpPr/>
            <p:nvPr/>
          </p:nvCxnSpPr>
          <p:spPr>
            <a:xfrm flipV="1">
              <a:off x="7976949" y="4287888"/>
              <a:ext cx="576198" cy="42606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586057" y="3995498"/>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cxnSp>
          <p:nvCxnSpPr>
            <p:cNvPr id="26" name="Straight Arrow Connector 25"/>
            <p:cNvCxnSpPr/>
            <p:nvPr/>
          </p:nvCxnSpPr>
          <p:spPr>
            <a:xfrm>
              <a:off x="7976949" y="5376041"/>
              <a:ext cx="582567" cy="2630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586057" y="5315920"/>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Parallel </a:t>
              </a:r>
            </a:p>
            <a:p>
              <a:pPr algn="ctr"/>
              <a:r>
                <a:rPr lang="en-US" dirty="0" smtClean="0">
                  <a:solidFill>
                    <a:schemeClr val="bg2"/>
                  </a:solidFill>
                  <a:latin typeface="Trebuchet MS" pitchFamily="34" charset="0"/>
                </a:rPr>
                <a:t>Algorithm</a:t>
              </a:r>
            </a:p>
          </p:txBody>
        </p:sp>
        <p:cxnSp>
          <p:nvCxnSpPr>
            <p:cNvPr id="38" name="Straight Arrow Connector 37"/>
            <p:cNvCxnSpPr>
              <a:endCxn id="15" idx="1"/>
            </p:cNvCxnSpPr>
            <p:nvPr/>
          </p:nvCxnSpPr>
          <p:spPr>
            <a:xfrm flipV="1">
              <a:off x="5296908" y="2933351"/>
              <a:ext cx="957668" cy="8357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3"/>
              <a:endCxn id="18" idx="1"/>
            </p:cNvCxnSpPr>
            <p:nvPr/>
          </p:nvCxnSpPr>
          <p:spPr>
            <a:xfrm>
              <a:off x="7881402" y="2933351"/>
              <a:ext cx="775057"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478600" y="2266093"/>
              <a:ext cx="1582126" cy="369332"/>
            </a:xfrm>
            <a:prstGeom prst="rect">
              <a:avLst/>
            </a:prstGeom>
            <a:noFill/>
          </p:spPr>
          <p:txBody>
            <a:bodyPr wrap="square" rtlCol="0">
              <a:spAutoFit/>
            </a:bodyPr>
            <a:lstStyle/>
            <a:p>
              <a:pPr algn="ctr"/>
              <a:r>
                <a:rPr lang="en-US" dirty="0" smtClean="0">
                  <a:solidFill>
                    <a:srgbClr val="FFC000"/>
                  </a:solidFill>
                  <a:latin typeface="Trebuchet MS" pitchFamily="34" charset="0"/>
                </a:rPr>
                <a:t>algorithm</a:t>
              </a:r>
            </a:p>
          </p:txBody>
        </p:sp>
        <p:sp>
          <p:nvSpPr>
            <p:cNvPr id="46" name="Rectangle 45"/>
            <p:cNvSpPr/>
            <p:nvPr/>
          </p:nvSpPr>
          <p:spPr>
            <a:xfrm>
              <a:off x="5724514" y="4057334"/>
              <a:ext cx="2686954" cy="646331"/>
            </a:xfrm>
            <a:prstGeom prst="rect">
              <a:avLst/>
            </a:prstGeom>
          </p:spPr>
          <p:txBody>
            <a:bodyPr wrap="none">
              <a:spAutoFit/>
            </a:bodyPr>
            <a:lstStyle/>
            <a:p>
              <a:pPr algn="ctr"/>
              <a:r>
                <a:rPr lang="en-US" dirty="0">
                  <a:solidFill>
                    <a:srgbClr val="FFC000"/>
                  </a:solidFill>
                  <a:latin typeface="Trebuchet MS" pitchFamily="34" charset="0"/>
                </a:rPr>
                <a:t>i</a:t>
              </a:r>
              <a:r>
                <a:rPr lang="en-US" dirty="0" smtClean="0">
                  <a:solidFill>
                    <a:srgbClr val="FFC000"/>
                  </a:solidFill>
                  <a:latin typeface="Trebuchet MS" pitchFamily="34" charset="0"/>
                </a:rPr>
                <a:t>solate computationally </a:t>
              </a:r>
            </a:p>
            <a:p>
              <a:pPr algn="ctr"/>
              <a:r>
                <a:rPr lang="en-US" dirty="0" smtClean="0">
                  <a:solidFill>
                    <a:srgbClr val="FFC000"/>
                  </a:solidFill>
                  <a:latin typeface="Trebuchet MS" pitchFamily="34" charset="0"/>
                </a:rPr>
                <a:t>intensive task</a:t>
              </a:r>
              <a:endParaRPr lang="en-US" dirty="0">
                <a:solidFill>
                  <a:srgbClr val="FFC000"/>
                </a:solidFill>
                <a:latin typeface="Trebuchet MS" pitchFamily="34" charset="0"/>
              </a:endParaRPr>
            </a:p>
          </p:txBody>
        </p:sp>
        <p:sp>
          <p:nvSpPr>
            <p:cNvPr id="48" name="Rectangle 47"/>
            <p:cNvSpPr/>
            <p:nvPr/>
          </p:nvSpPr>
          <p:spPr>
            <a:xfrm>
              <a:off x="3318751" y="3353599"/>
              <a:ext cx="2034531" cy="369332"/>
            </a:xfrm>
            <a:prstGeom prst="rect">
              <a:avLst/>
            </a:prstGeom>
          </p:spPr>
          <p:txBody>
            <a:bodyPr wrap="none">
              <a:spAutoFit/>
            </a:bodyPr>
            <a:lstStyle/>
            <a:p>
              <a:pPr algn="ctr"/>
              <a:r>
                <a:rPr lang="en-US" dirty="0" smtClean="0">
                  <a:solidFill>
                    <a:srgbClr val="FFC000"/>
                  </a:solidFill>
                  <a:latin typeface="Trebuchet MS" pitchFamily="34" charset="0"/>
                </a:rPr>
                <a:t>R implementation</a:t>
              </a:r>
              <a:endParaRPr lang="en-US" dirty="0">
                <a:solidFill>
                  <a:srgbClr val="FFC000"/>
                </a:solidFill>
                <a:latin typeface="Trebuchet MS" pitchFamily="34" charset="0"/>
              </a:endParaRPr>
            </a:p>
          </p:txBody>
        </p:sp>
      </p:grpSp>
      <p:sp>
        <p:nvSpPr>
          <p:cNvPr id="2" name="TextBox 1"/>
          <p:cNvSpPr txBox="1"/>
          <p:nvPr/>
        </p:nvSpPr>
        <p:spPr>
          <a:xfrm>
            <a:off x="1273135" y="285044"/>
            <a:ext cx="4528192" cy="523220"/>
          </a:xfrm>
          <a:prstGeom prst="rect">
            <a:avLst/>
          </a:prstGeom>
          <a:noFill/>
        </p:spPr>
        <p:txBody>
          <a:bodyPr wrap="square" rtlCol="0">
            <a:spAutoFit/>
          </a:bodyPr>
          <a:lstStyle/>
          <a:p>
            <a:r>
              <a:rPr lang="en-US" sz="2800" b="1" dirty="0" smtClean="0">
                <a:solidFill>
                  <a:srgbClr val="92D050"/>
                </a:solidFill>
                <a:latin typeface="Trebuchet MS" pitchFamily="34" charset="0"/>
              </a:rPr>
              <a:t>Parallel Strategies </a:t>
            </a:r>
          </a:p>
        </p:txBody>
      </p:sp>
    </p:spTree>
    <p:extLst>
      <p:ext uri="{BB962C8B-B14F-4D97-AF65-F5344CB8AC3E}">
        <p14:creationId xmlns:p14="http://schemas.microsoft.com/office/powerpoint/2010/main" val="116431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371" y="318813"/>
                <a:ext cx="8996230" cy="1882966"/>
              </a:xfrm>
            </p:spPr>
            <p:txBody>
              <a:bodyPr/>
              <a:lstStyle/>
              <a:p>
                <a:pPr marL="0" indent="0">
                  <a:buNone/>
                </a:pPr>
                <a:r>
                  <a:rPr lang="en-US" dirty="0" smtClean="0">
                    <a:solidFill>
                      <a:srgbClr val="92D050"/>
                    </a:solidFill>
                  </a:rPr>
                  <a:t>Basic Algorithm and Performance Baseline</a:t>
                </a:r>
              </a:p>
              <a:p>
                <a:pPr marL="0" indent="0">
                  <a:buNone/>
                </a:pPr>
                <a:r>
                  <a:rPr lang="en-US" sz="2000" dirty="0" smtClean="0">
                    <a:solidFill>
                      <a:schemeClr val="bg1"/>
                    </a:solidFill>
                  </a:rPr>
                  <a:t>Steps for </a:t>
                </a:r>
                <a:r>
                  <a:rPr lang="en-US" sz="2000" dirty="0" err="1" smtClean="0">
                    <a:solidFill>
                      <a:schemeClr val="bg1"/>
                    </a:solidFill>
                  </a:rPr>
                  <a:t>kNN</a:t>
                </a:r>
                <a:r>
                  <a:rPr lang="en-US" sz="2000" dirty="0" smtClean="0">
                    <a:solidFill>
                      <a:schemeClr val="bg1"/>
                    </a:solidFill>
                  </a:rPr>
                  <a:t>:</a:t>
                </a:r>
              </a:p>
              <a:p>
                <a:pPr>
                  <a:buFontTx/>
                  <a:buChar char="-"/>
                </a:pPr>
                <a:r>
                  <a:rPr lang="en-US" sz="2000" dirty="0" smtClean="0">
                    <a:solidFill>
                      <a:schemeClr val="bg1"/>
                    </a:solidFill>
                  </a:rPr>
                  <a:t>Query a record : compute distance, sort, return most frequent labels  </a:t>
                </a:r>
              </a:p>
              <a:p>
                <a:pPr marL="0" indent="0">
                  <a:buNone/>
                </a:pPr>
                <a:r>
                  <a:rPr lang="en-US" sz="2000" dirty="0">
                    <a:solidFill>
                      <a:schemeClr val="bg1"/>
                    </a:solidFill>
                  </a:rPr>
                  <a:t> </a:t>
                </a:r>
                <a:r>
                  <a:rPr lang="en-US" sz="2000" dirty="0" smtClean="0">
                    <a:solidFill>
                      <a:schemeClr val="bg1"/>
                    </a:solidFill>
                  </a:rPr>
                  <a:t>      </a:t>
                </a:r>
                <a14:m>
                  <m:oMath xmlns:m="http://schemas.openxmlformats.org/officeDocument/2006/math">
                    <m:r>
                      <a:rPr lang="en-US" b="0" i="0" smtClean="0">
                        <a:solidFill>
                          <a:schemeClr val="bg1"/>
                        </a:solidFill>
                        <a:latin typeface="Cambria Math" panose="02040503050406030204" pitchFamily="18" charset="0"/>
                      </a:rPr>
                      <m:t>                   </m:t>
                    </m:r>
                    <m:r>
                      <a:rPr lang="en-US" b="1" i="1" smtClean="0">
                        <a:solidFill>
                          <a:srgbClr val="FFC000"/>
                        </a:solidFill>
                        <a:latin typeface="Cambria Math" panose="02040503050406030204" pitchFamily="18" charset="0"/>
                      </a:rPr>
                      <m:t>𝒅𝒊𝒔𝒕𝒂𝒏𝒄𝒆</m:t>
                    </m:r>
                    <m:r>
                      <a:rPr lang="en-US" b="1" i="1" smtClean="0">
                        <a:solidFill>
                          <a:srgbClr val="FFC000"/>
                        </a:solidFill>
                        <a:latin typeface="Cambria Math" panose="02040503050406030204" pitchFamily="18" charset="0"/>
                      </a:rPr>
                      <m:t>(</m:t>
                    </m:r>
                    <m:r>
                      <a:rPr lang="en-US" b="1" i="1" smtClean="0">
                        <a:solidFill>
                          <a:srgbClr val="FFC000"/>
                        </a:solidFill>
                        <a:latin typeface="Cambria Math" panose="02040503050406030204" pitchFamily="18" charset="0"/>
                      </a:rPr>
                      <m:t>𝒋</m:t>
                    </m:r>
                    <m:r>
                      <a:rPr lang="en-US" b="1" i="1" smtClean="0">
                        <a:solidFill>
                          <a:srgbClr val="FFC000"/>
                        </a:solidFill>
                        <a:latin typeface="Cambria Math" panose="02040503050406030204" pitchFamily="18" charset="0"/>
                      </a:rPr>
                      <m:t>)=</m:t>
                    </m:r>
                    <m:nary>
                      <m:naryPr>
                        <m:chr m:val="∑"/>
                        <m:ctrlPr>
                          <a:rPr lang="en-US" b="1" i="1">
                            <a:solidFill>
                              <a:srgbClr val="FFC000"/>
                            </a:solidFill>
                            <a:latin typeface="Cambria Math" panose="02040503050406030204" pitchFamily="18" charset="0"/>
                          </a:rPr>
                        </m:ctrlPr>
                      </m:naryPr>
                      <m:sub>
                        <m:r>
                          <a:rPr lang="en-US" b="1" i="1">
                            <a:solidFill>
                              <a:srgbClr val="FFC000"/>
                            </a:solidFill>
                            <a:latin typeface="Cambria Math" panose="02040503050406030204" pitchFamily="18" charset="0"/>
                          </a:rPr>
                          <m:t>𝒌</m:t>
                        </m:r>
                      </m:sub>
                      <m:sup>
                        <m:r>
                          <a:rPr lang="en-US" b="1" i="1">
                            <a:solidFill>
                              <a:srgbClr val="FFC000"/>
                            </a:solidFill>
                            <a:latin typeface="Cambria Math" panose="02040503050406030204" pitchFamily="18" charset="0"/>
                          </a:rPr>
                          <m:t>𝑷</m:t>
                        </m:r>
                      </m:sup>
                      <m:e>
                        <m:sSubSup>
                          <m:sSubSupPr>
                            <m:ctrlPr>
                              <a:rPr lang="en-US" b="1" i="1">
                                <a:solidFill>
                                  <a:srgbClr val="FFC000"/>
                                </a:solidFill>
                                <a:latin typeface="Cambria Math" panose="02040503050406030204" pitchFamily="18" charset="0"/>
                              </a:rPr>
                            </m:ctrlPr>
                          </m:sSubSupPr>
                          <m:e>
                            <m:r>
                              <a:rPr lang="en-US" b="1" i="1">
                                <a:solidFill>
                                  <a:srgbClr val="FFC000"/>
                                </a:solidFill>
                                <a:latin typeface="Cambria Math" panose="02040503050406030204" pitchFamily="18" charset="0"/>
                              </a:rPr>
                              <m:t>(</m:t>
                            </m:r>
                            <m:sSub>
                              <m:sSubPr>
                                <m:ctrlPr>
                                  <a:rPr lang="en-US" b="1" i="1">
                                    <a:solidFill>
                                      <a:srgbClr val="FFC000"/>
                                    </a:solidFill>
                                    <a:latin typeface="Cambria Math" panose="02040503050406030204" pitchFamily="18" charset="0"/>
                                  </a:rPr>
                                </m:ctrlPr>
                              </m:sSubPr>
                              <m:e>
                                <m:r>
                                  <a:rPr lang="en-US" b="1" i="1">
                                    <a:solidFill>
                                      <a:srgbClr val="FFC000"/>
                                    </a:solidFill>
                                    <a:latin typeface="Cambria Math" panose="02040503050406030204" pitchFamily="18" charset="0"/>
                                  </a:rPr>
                                  <m:t>𝒕𝒆𝒔𝒕</m:t>
                                </m:r>
                              </m:e>
                              <m:sub>
                                <m:r>
                                  <a:rPr lang="en-US" b="1" i="1">
                                    <a:solidFill>
                                      <a:srgbClr val="FFC000"/>
                                    </a:solidFill>
                                    <a:latin typeface="Cambria Math" panose="02040503050406030204" pitchFamily="18" charset="0"/>
                                  </a:rPr>
                                  <m:t>𝒋𝒌</m:t>
                                </m:r>
                              </m:sub>
                            </m:sSub>
                            <m:r>
                              <a:rPr lang="en-US" b="1" i="1">
                                <a:solidFill>
                                  <a:srgbClr val="FFC000"/>
                                </a:solidFill>
                                <a:latin typeface="Cambria Math" panose="02040503050406030204" pitchFamily="18" charset="0"/>
                              </a:rPr>
                              <m:t> −</m:t>
                            </m:r>
                            <m:sSub>
                              <m:sSubPr>
                                <m:ctrlPr>
                                  <a:rPr lang="en-US" b="1" i="1">
                                    <a:solidFill>
                                      <a:srgbClr val="FFC000"/>
                                    </a:solidFill>
                                    <a:latin typeface="Cambria Math" panose="02040503050406030204" pitchFamily="18" charset="0"/>
                                  </a:rPr>
                                </m:ctrlPr>
                              </m:sSubPr>
                              <m:e>
                                <m:r>
                                  <a:rPr lang="en-US" b="1" i="1">
                                    <a:solidFill>
                                      <a:srgbClr val="FFC000"/>
                                    </a:solidFill>
                                    <a:latin typeface="Cambria Math" panose="02040503050406030204" pitchFamily="18" charset="0"/>
                                  </a:rPr>
                                  <m:t>𝒕𝒓𝒂𝒊𝒏</m:t>
                                </m:r>
                              </m:e>
                              <m:sub>
                                <m:r>
                                  <a:rPr lang="en-US" b="1" i="1">
                                    <a:solidFill>
                                      <a:srgbClr val="FFC000"/>
                                    </a:solidFill>
                                    <a:latin typeface="Cambria Math" panose="02040503050406030204" pitchFamily="18" charset="0"/>
                                  </a:rPr>
                                  <m:t>𝒋𝒌</m:t>
                                </m:r>
                              </m:sub>
                            </m:sSub>
                            <m:r>
                              <a:rPr lang="en-US" b="1" i="1">
                                <a:solidFill>
                                  <a:srgbClr val="FFC000"/>
                                </a:solidFill>
                                <a:latin typeface="Cambria Math" panose="02040503050406030204" pitchFamily="18" charset="0"/>
                              </a:rPr>
                              <m:t>)</m:t>
                            </m:r>
                          </m:e>
                          <m:sub/>
                          <m:sup>
                            <m:r>
                              <a:rPr lang="en-US" b="1" i="1">
                                <a:solidFill>
                                  <a:srgbClr val="FFC000"/>
                                </a:solidFill>
                                <a:latin typeface="Cambria Math" panose="02040503050406030204" pitchFamily="18" charset="0"/>
                              </a:rPr>
                              <m:t>𝟐</m:t>
                            </m:r>
                          </m:sup>
                        </m:sSubSup>
                      </m:e>
                    </m:nary>
                  </m:oMath>
                </a14:m>
                <a:endParaRPr lang="en-US" sz="2000" b="1" dirty="0" smtClean="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371" y="318813"/>
                <a:ext cx="8996230" cy="1882966"/>
              </a:xfrm>
              <a:blipFill rotWithShape="0">
                <a:blip r:embed="rId3"/>
                <a:stretch>
                  <a:fillRect l="-1085" t="-4531"/>
                </a:stretch>
              </a:blipFill>
            </p:spPr>
            <p:txBody>
              <a:bodyPr/>
              <a:lstStyle/>
              <a:p>
                <a:r>
                  <a:rPr lang="en-US">
                    <a:noFill/>
                  </a:rPr>
                  <a:t> </a:t>
                </a:r>
              </a:p>
            </p:txBody>
          </p:sp>
        </mc:Fallback>
      </mc:AlternateContent>
      <p:sp>
        <p:nvSpPr>
          <p:cNvPr id="2" name="TextBox 1"/>
          <p:cNvSpPr txBox="1"/>
          <p:nvPr/>
        </p:nvSpPr>
        <p:spPr>
          <a:xfrm>
            <a:off x="1404517" y="2275355"/>
            <a:ext cx="4213858" cy="3754874"/>
          </a:xfrm>
          <a:prstGeom prst="rect">
            <a:avLst/>
          </a:prstGeom>
          <a:noFill/>
        </p:spPr>
        <p:txBody>
          <a:bodyPr wrap="square" rtlCol="0">
            <a:spAutoFit/>
          </a:bodyPr>
          <a:lstStyle/>
          <a:p>
            <a:pPr marL="0" indent="0">
              <a:buNone/>
            </a:pPr>
            <a:r>
              <a:rPr lang="en-US" sz="2000" dirty="0" smtClean="0">
                <a:solidFill>
                  <a:schemeClr val="bg1"/>
                </a:solidFill>
              </a:rPr>
              <a:t>Implementations:</a:t>
            </a:r>
          </a:p>
          <a:p>
            <a:pPr marL="0" indent="0">
              <a:buNone/>
            </a:pPr>
            <a:endParaRPr lang="en-US" sz="2000" dirty="0">
              <a:solidFill>
                <a:schemeClr val="bg1"/>
              </a:solidFill>
            </a:endParaRPr>
          </a:p>
          <a:p>
            <a:pPr>
              <a:buFontTx/>
              <a:buChar char="-"/>
            </a:pPr>
            <a:r>
              <a:rPr lang="en-US" sz="2000" dirty="0">
                <a:solidFill>
                  <a:schemeClr val="bg1"/>
                </a:solidFill>
              </a:rPr>
              <a:t>Most common package </a:t>
            </a:r>
          </a:p>
          <a:p>
            <a:pPr marL="0" indent="0">
              <a:buNone/>
            </a:pPr>
            <a:r>
              <a:rPr lang="en-US" sz="2000" dirty="0">
                <a:solidFill>
                  <a:schemeClr val="bg1"/>
                </a:solidFill>
              </a:rPr>
              <a:t>          </a:t>
            </a:r>
            <a:r>
              <a:rPr lang="en-US" sz="2000" dirty="0">
                <a:solidFill>
                  <a:schemeClr val="bg1"/>
                </a:solidFill>
                <a:hlinkClick r:id="rId4"/>
              </a:rPr>
              <a:t>class:KNN</a:t>
            </a:r>
            <a:r>
              <a:rPr lang="en-US" sz="2000" dirty="0">
                <a:solidFill>
                  <a:schemeClr val="bg1"/>
                </a:solidFill>
              </a:rPr>
              <a:t> </a:t>
            </a:r>
            <a:r>
              <a:rPr lang="en-US" sz="2000" dirty="0" smtClean="0">
                <a:solidFill>
                  <a:schemeClr val="bg1"/>
                </a:solidFill>
              </a:rPr>
              <a:t> ( </a:t>
            </a:r>
            <a:r>
              <a:rPr lang="en-US" sz="2000" dirty="0">
                <a:solidFill>
                  <a:schemeClr val="bg1"/>
                </a:solidFill>
              </a:rPr>
              <a:t>C </a:t>
            </a:r>
            <a:r>
              <a:rPr lang="en-US" sz="2000" dirty="0" smtClean="0">
                <a:solidFill>
                  <a:schemeClr val="bg1"/>
                </a:solidFill>
              </a:rPr>
              <a:t>)</a:t>
            </a:r>
          </a:p>
          <a:p>
            <a:pPr marL="0" indent="0">
              <a:buNone/>
            </a:pPr>
            <a:endParaRPr lang="en-US" sz="2000" dirty="0">
              <a:solidFill>
                <a:schemeClr val="bg1"/>
              </a:solidFill>
            </a:endParaRPr>
          </a:p>
          <a:p>
            <a:pPr>
              <a:buFontTx/>
              <a:buChar char="-"/>
            </a:pPr>
            <a:r>
              <a:rPr lang="en-US" sz="2000" dirty="0">
                <a:solidFill>
                  <a:schemeClr val="bg1"/>
                </a:solidFill>
              </a:rPr>
              <a:t>Fast package               </a:t>
            </a:r>
          </a:p>
          <a:p>
            <a:pPr marL="0" indent="0">
              <a:buNone/>
            </a:pPr>
            <a:r>
              <a:rPr lang="en-US" sz="2000" dirty="0">
                <a:solidFill>
                  <a:schemeClr val="bg1"/>
                </a:solidFill>
              </a:rPr>
              <a:t>          </a:t>
            </a:r>
            <a:r>
              <a:rPr lang="en-US" sz="2000" dirty="0">
                <a:solidFill>
                  <a:schemeClr val="bg1"/>
                </a:solidFill>
                <a:hlinkClick r:id="rId5" action="ppaction://hlinkfile"/>
              </a:rPr>
              <a:t>FNN:KNN</a:t>
            </a:r>
            <a:r>
              <a:rPr lang="en-US" sz="2000" dirty="0">
                <a:solidFill>
                  <a:schemeClr val="bg1"/>
                </a:solidFill>
              </a:rPr>
              <a:t>  </a:t>
            </a:r>
            <a:r>
              <a:rPr lang="en-US" sz="2000" dirty="0" smtClean="0">
                <a:solidFill>
                  <a:schemeClr val="bg1"/>
                </a:solidFill>
              </a:rPr>
              <a:t> </a:t>
            </a:r>
          </a:p>
          <a:p>
            <a:pPr marL="0" indent="0">
              <a:buNone/>
            </a:pPr>
            <a:r>
              <a:rPr lang="en-US" sz="2000" dirty="0" smtClean="0">
                <a:solidFill>
                  <a:schemeClr val="bg1"/>
                </a:solidFill>
              </a:rPr>
              <a:t>    (C++, fast algorithm </a:t>
            </a:r>
            <a:r>
              <a:rPr lang="en-US" sz="2000" dirty="0" err="1" smtClean="0">
                <a:solidFill>
                  <a:schemeClr val="bg1"/>
                </a:solidFill>
              </a:rPr>
              <a:t>kd</a:t>
            </a:r>
            <a:r>
              <a:rPr lang="en-US" sz="2000" dirty="0" smtClean="0">
                <a:solidFill>
                  <a:schemeClr val="bg1"/>
                </a:solidFill>
              </a:rPr>
              <a:t>-tree)</a:t>
            </a:r>
          </a:p>
          <a:p>
            <a:pPr marL="0" indent="0">
              <a:buNone/>
            </a:pPr>
            <a:r>
              <a:rPr lang="en-US" sz="2000" dirty="0" smtClean="0">
                <a:solidFill>
                  <a:schemeClr val="bg1"/>
                </a:solidFill>
              </a:rPr>
              <a:t> </a:t>
            </a:r>
            <a:endParaRPr lang="en-US" sz="2000" dirty="0">
              <a:solidFill>
                <a:schemeClr val="bg1"/>
              </a:solidFill>
            </a:endParaRPr>
          </a:p>
          <a:p>
            <a:pPr>
              <a:buFontTx/>
              <a:buChar char="-"/>
            </a:pPr>
            <a:r>
              <a:rPr lang="en-US" sz="2000" dirty="0">
                <a:solidFill>
                  <a:schemeClr val="bg1"/>
                </a:solidFill>
              </a:rPr>
              <a:t>R implementation        </a:t>
            </a:r>
          </a:p>
          <a:p>
            <a:pPr marL="0" indent="0">
              <a:buNone/>
            </a:pPr>
            <a:r>
              <a:rPr lang="en-US" sz="2000" dirty="0">
                <a:solidFill>
                  <a:schemeClr val="bg1"/>
                </a:solidFill>
              </a:rPr>
              <a:t>          </a:t>
            </a:r>
            <a:r>
              <a:rPr lang="en-US" sz="2000" dirty="0">
                <a:solidFill>
                  <a:schemeClr val="bg1"/>
                </a:solidFill>
                <a:hlinkClick r:id="rId6"/>
              </a:rPr>
              <a:t>BenchR</a:t>
            </a:r>
            <a:r>
              <a:rPr lang="en-US" sz="2000" dirty="0">
                <a:solidFill>
                  <a:schemeClr val="bg1"/>
                </a:solidFill>
              </a:rPr>
              <a:t> </a:t>
            </a:r>
            <a:r>
              <a:rPr lang="en-US" sz="2000" dirty="0" smtClean="0">
                <a:solidFill>
                  <a:schemeClr val="bg1"/>
                </a:solidFill>
              </a:rPr>
              <a:t>   (R with 1 loop )</a:t>
            </a:r>
            <a:endParaRPr lang="en-US" sz="2000" dirty="0">
              <a:solidFill>
                <a:schemeClr val="bg1"/>
              </a:solidFill>
            </a:endParaRPr>
          </a:p>
          <a:p>
            <a:pPr algn="ctr"/>
            <a:endParaRPr lang="en-US" dirty="0" smtClean="0">
              <a:solidFill>
                <a:schemeClr val="bg2"/>
              </a:solidFill>
              <a:latin typeface="Trebuchet MS" pitchFamily="34" charset="0"/>
            </a:endParaRPr>
          </a:p>
        </p:txBody>
      </p:sp>
      <p:grpSp>
        <p:nvGrpSpPr>
          <p:cNvPr id="8" name="Group 7"/>
          <p:cNvGrpSpPr/>
          <p:nvPr/>
        </p:nvGrpSpPr>
        <p:grpSpPr>
          <a:xfrm>
            <a:off x="5257801" y="2201779"/>
            <a:ext cx="5486400" cy="3555568"/>
            <a:chOff x="5257801" y="2201779"/>
            <a:chExt cx="5486400" cy="3555568"/>
          </a:xfrm>
        </p:grpSpPr>
        <p:sp>
          <p:nvSpPr>
            <p:cNvPr id="4" name="Rectangle 3"/>
            <p:cNvSpPr/>
            <p:nvPr/>
          </p:nvSpPr>
          <p:spPr>
            <a:xfrm>
              <a:off x="5257801" y="5295682"/>
              <a:ext cx="5486400" cy="461665"/>
            </a:xfrm>
            <a:prstGeom prst="rect">
              <a:avLst/>
            </a:prstGeom>
          </p:spPr>
          <p:txBody>
            <a:bodyPr>
              <a:spAutoFit/>
            </a:bodyPr>
            <a:lstStyle/>
            <a:p>
              <a:r>
                <a:rPr lang="en-US" sz="1200" dirty="0" smtClean="0">
                  <a:solidFill>
                    <a:schemeClr val="bg1"/>
                  </a:solidFill>
                  <a:latin typeface="Verdana" panose="020B0604030504040204" pitchFamily="34" charset="0"/>
                </a:rPr>
                <a:t>CPU: Ivy </a:t>
              </a:r>
              <a:r>
                <a:rPr lang="en-US" sz="1200" dirty="0">
                  <a:solidFill>
                    <a:schemeClr val="bg1"/>
                  </a:solidFill>
                  <a:latin typeface="Verdana" panose="020B0604030504040204" pitchFamily="34" charset="0"/>
                </a:rPr>
                <a:t>Bridge E5-2690 v2 @ 3.00GHz, dual socket </a:t>
              </a:r>
              <a:r>
                <a:rPr lang="en-US" sz="1200" dirty="0" smtClean="0">
                  <a:solidFill>
                    <a:schemeClr val="bg1"/>
                  </a:solidFill>
                  <a:latin typeface="Verdana" panose="020B0604030504040204" pitchFamily="34" charset="0"/>
                </a:rPr>
                <a:t>10-core, 128G</a:t>
              </a:r>
            </a:p>
            <a:p>
              <a:r>
                <a:rPr lang="en-US" sz="1200" dirty="0" smtClean="0">
                  <a:solidFill>
                    <a:schemeClr val="bg1"/>
                  </a:solidFill>
                </a:rPr>
                <a:t>GPU: </a:t>
              </a:r>
              <a:r>
                <a:rPr lang="en-US" sz="1200" dirty="0" err="1" smtClean="0">
                  <a:solidFill>
                    <a:schemeClr val="bg1"/>
                  </a:solidFill>
                </a:rPr>
                <a:t>Nvidia</a:t>
              </a:r>
              <a:r>
                <a:rPr lang="en-US" sz="1200" dirty="0" smtClean="0">
                  <a:solidFill>
                    <a:schemeClr val="bg1"/>
                  </a:solidFill>
                </a:rPr>
                <a:t> Kepler, K40, 6G</a:t>
              </a:r>
              <a:endParaRPr lang="en-US" sz="1200" dirty="0">
                <a:solidFill>
                  <a:schemeClr val="bg1"/>
                </a:solidFill>
              </a:endParaRPr>
            </a:p>
          </p:txBody>
        </p:sp>
        <p:pic>
          <p:nvPicPr>
            <p:cNvPr id="7" name="Picture 6"/>
            <p:cNvPicPr>
              <a:picLocks noChangeAspect="1"/>
            </p:cNvPicPr>
            <p:nvPr/>
          </p:nvPicPr>
          <p:blipFill>
            <a:blip r:embed="rId7"/>
            <a:stretch>
              <a:fillRect/>
            </a:stretch>
          </p:blipFill>
          <p:spPr>
            <a:xfrm>
              <a:off x="5257801" y="2201779"/>
              <a:ext cx="5388888" cy="3093903"/>
            </a:xfrm>
            <a:prstGeom prst="rect">
              <a:avLst/>
            </a:prstGeom>
          </p:spPr>
        </p:pic>
      </p:grpSp>
    </p:spTree>
    <p:extLst>
      <p:ext uri="{BB962C8B-B14F-4D97-AF65-F5344CB8AC3E}">
        <p14:creationId xmlns:p14="http://schemas.microsoft.com/office/powerpoint/2010/main" val="200104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73135" y="894125"/>
            <a:ext cx="8753807" cy="5035075"/>
            <a:chOff x="1478600" y="927176"/>
            <a:chExt cx="8753807" cy="5035075"/>
          </a:xfrm>
        </p:grpSpPr>
        <p:sp>
          <p:nvSpPr>
            <p:cNvPr id="4" name="TextBox 3"/>
            <p:cNvSpPr txBox="1"/>
            <p:nvPr/>
          </p:nvSpPr>
          <p:spPr>
            <a:xfrm>
              <a:off x="1737391" y="2664787"/>
              <a:ext cx="1008936" cy="369332"/>
            </a:xfrm>
            <a:prstGeom prst="rect">
              <a:avLst/>
            </a:prstGeom>
            <a:noFill/>
            <a:ln w="28575">
              <a:solidFill>
                <a:schemeClr val="bg2"/>
              </a:solidFill>
            </a:ln>
          </p:spPr>
          <p:txBody>
            <a:bodyPr wrap="square" rtlCol="0">
              <a:spAutoFit/>
            </a:bodyPr>
            <a:lstStyle/>
            <a:p>
              <a:pPr algn="ctr"/>
              <a:r>
                <a:rPr lang="en-US" dirty="0" smtClean="0">
                  <a:solidFill>
                    <a:schemeClr val="bg2"/>
                  </a:solidFill>
                  <a:latin typeface="Trebuchet MS" pitchFamily="34" charset="0"/>
                </a:rPr>
                <a:t>KNN</a:t>
              </a:r>
            </a:p>
          </p:txBody>
        </p:sp>
        <p:cxnSp>
          <p:nvCxnSpPr>
            <p:cNvPr id="5" name="Straight Arrow Connector 4"/>
            <p:cNvCxnSpPr/>
            <p:nvPr/>
          </p:nvCxnSpPr>
          <p:spPr>
            <a:xfrm flipV="1">
              <a:off x="2729279" y="1710748"/>
              <a:ext cx="645846" cy="92393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746327" y="3057452"/>
              <a:ext cx="628798" cy="7116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186258" y="927176"/>
              <a:ext cx="6856748" cy="4723155"/>
              <a:chOff x="4318969" y="1788944"/>
              <a:chExt cx="6856748" cy="4723155"/>
            </a:xfrm>
          </p:grpSpPr>
          <p:sp>
            <p:nvSpPr>
              <p:cNvPr id="8" name="TextBox 7"/>
              <p:cNvSpPr txBox="1"/>
              <p:nvPr/>
            </p:nvSpPr>
            <p:spPr>
              <a:xfrm>
                <a:off x="4542821" y="2148400"/>
                <a:ext cx="1312122" cy="646331"/>
              </a:xfrm>
              <a:prstGeom prst="rect">
                <a:avLst/>
              </a:prstGeom>
              <a:noFill/>
              <a:ln>
                <a:solidFill>
                  <a:schemeClr val="bg2"/>
                </a:solidFill>
              </a:ln>
            </p:spPr>
            <p:txBody>
              <a:bodyPr wrap="square" rtlCol="0">
                <a:spAutoFit/>
              </a:bodyPr>
              <a:lstStyle/>
              <a:p>
                <a:r>
                  <a:rPr lang="en-US" dirty="0" err="1" smtClean="0">
                    <a:solidFill>
                      <a:schemeClr val="bg2"/>
                    </a:solidFill>
                    <a:latin typeface="Trebuchet MS" pitchFamily="34" charset="0"/>
                  </a:rPr>
                  <a:t>class:kNN</a:t>
                </a:r>
                <a:endParaRPr lang="en-US" dirty="0" smtClean="0">
                  <a:solidFill>
                    <a:schemeClr val="bg2"/>
                  </a:solidFill>
                  <a:latin typeface="Trebuchet MS" pitchFamily="34" charset="0"/>
                </a:endParaRPr>
              </a:p>
              <a:p>
                <a:r>
                  <a:rPr lang="en-US" dirty="0" smtClean="0">
                    <a:solidFill>
                      <a:schemeClr val="bg2"/>
                    </a:solidFill>
                    <a:latin typeface="Trebuchet MS" pitchFamily="34" charset="0"/>
                  </a:rPr>
                  <a:t>FNN :</a:t>
                </a:r>
                <a:r>
                  <a:rPr lang="en-US" dirty="0" err="1" smtClean="0">
                    <a:solidFill>
                      <a:schemeClr val="bg2"/>
                    </a:solidFill>
                    <a:latin typeface="Trebuchet MS" pitchFamily="34" charset="0"/>
                  </a:rPr>
                  <a:t>kNN</a:t>
                </a:r>
                <a:endParaRPr lang="en-US" dirty="0" smtClean="0">
                  <a:solidFill>
                    <a:schemeClr val="bg2"/>
                  </a:solidFill>
                  <a:latin typeface="Trebuchet MS" pitchFamily="34" charset="0"/>
                </a:endParaRPr>
              </a:p>
            </p:txBody>
          </p:sp>
          <p:sp>
            <p:nvSpPr>
              <p:cNvPr id="9" name="TextBox 8"/>
              <p:cNvSpPr txBox="1"/>
              <p:nvPr/>
            </p:nvSpPr>
            <p:spPr>
              <a:xfrm>
                <a:off x="4318969" y="1788944"/>
                <a:ext cx="1898149" cy="646331"/>
              </a:xfrm>
              <a:prstGeom prst="rect">
                <a:avLst/>
              </a:prstGeom>
              <a:noFill/>
            </p:spPr>
            <p:txBody>
              <a:bodyPr wrap="square" rtlCol="0">
                <a:spAutoFit/>
              </a:bodyPr>
              <a:lstStyle/>
              <a:p>
                <a:pPr algn="ctr"/>
                <a:r>
                  <a:rPr lang="en-US" dirty="0" smtClean="0">
                    <a:solidFill>
                      <a:srgbClr val="FFC000"/>
                    </a:solidFill>
                    <a:latin typeface="Trebuchet MS" pitchFamily="34" charset="0"/>
                  </a:rPr>
                  <a:t>CRAN packages</a:t>
                </a:r>
                <a:endParaRPr lang="en-US" dirty="0">
                  <a:solidFill>
                    <a:srgbClr val="FFC000"/>
                  </a:solidFill>
                  <a:latin typeface="Trebuchet MS" pitchFamily="34" charset="0"/>
                </a:endParaRPr>
              </a:p>
              <a:p>
                <a:pPr algn="ctr"/>
                <a:endParaRPr lang="en-US" dirty="0" smtClean="0">
                  <a:solidFill>
                    <a:schemeClr val="bg2"/>
                  </a:solidFill>
                  <a:latin typeface="Trebuchet MS" pitchFamily="34" charset="0"/>
                </a:endParaRPr>
              </a:p>
            </p:txBody>
          </p:sp>
          <p:sp>
            <p:nvSpPr>
              <p:cNvPr id="10" name="TextBox 9"/>
              <p:cNvSpPr txBox="1"/>
              <p:nvPr/>
            </p:nvSpPr>
            <p:spPr>
              <a:xfrm>
                <a:off x="6443460" y="1788944"/>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1" name="TextBox 10"/>
              <p:cNvSpPr txBox="1"/>
              <p:nvPr/>
            </p:nvSpPr>
            <p:spPr>
              <a:xfrm>
                <a:off x="9523424" y="4534100"/>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2" name="TextBox 11"/>
              <p:cNvSpPr txBox="1"/>
              <p:nvPr/>
            </p:nvSpPr>
            <p:spPr>
              <a:xfrm>
                <a:off x="9573941" y="5865768"/>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CUDA</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grpSp>
        <p:sp>
          <p:nvSpPr>
            <p:cNvPr id="13" name="TextBox 12"/>
            <p:cNvSpPr txBox="1"/>
            <p:nvPr/>
          </p:nvSpPr>
          <p:spPr>
            <a:xfrm>
              <a:off x="3375125" y="3769098"/>
              <a:ext cx="1908663" cy="369332"/>
            </a:xfrm>
            <a:prstGeom prst="rect">
              <a:avLst/>
            </a:prstGeom>
            <a:noFill/>
            <a:ln>
              <a:solidFill>
                <a:schemeClr val="bg2"/>
              </a:solidFill>
            </a:ln>
          </p:spPr>
          <p:txBody>
            <a:bodyPr wrap="square" rtlCol="0">
              <a:spAutoFit/>
            </a:bodyPr>
            <a:lstStyle/>
            <a:p>
              <a:r>
                <a:rPr lang="en-US" dirty="0" smtClean="0">
                  <a:solidFill>
                    <a:schemeClr val="bg2"/>
                  </a:solidFill>
                  <a:latin typeface="Trebuchet MS" pitchFamily="34" charset="0"/>
                </a:rPr>
                <a:t>Custom Function</a:t>
              </a:r>
            </a:p>
          </p:txBody>
        </p:sp>
        <p:sp>
          <p:nvSpPr>
            <p:cNvPr id="15" name="TextBox 14"/>
            <p:cNvSpPr txBox="1"/>
            <p:nvPr/>
          </p:nvSpPr>
          <p:spPr>
            <a:xfrm>
              <a:off x="6254576" y="2748685"/>
              <a:ext cx="1626826" cy="369332"/>
            </a:xfrm>
            <a:prstGeom prst="rect">
              <a:avLst/>
            </a:prstGeom>
            <a:solidFill>
              <a:srgbClr val="FF0000"/>
            </a:solidFill>
            <a:ln>
              <a:solidFill>
                <a:schemeClr val="bg1"/>
              </a:solidFill>
            </a:ln>
          </p:spPr>
          <p:txBody>
            <a:bodyPr wrap="square" rtlCol="0">
              <a:spAutoFit/>
            </a:bodyPr>
            <a:lstStyle/>
            <a:p>
              <a:pPr algn="ctr"/>
              <a:r>
                <a:rPr lang="en-US" dirty="0" smtClean="0">
                  <a:solidFill>
                    <a:schemeClr val="bg2"/>
                  </a:solidFill>
                  <a:latin typeface="Trebuchet MS" pitchFamily="34" charset="0"/>
                </a:rPr>
                <a:t>matrix solver</a:t>
              </a:r>
            </a:p>
          </p:txBody>
        </p:sp>
        <p:cxnSp>
          <p:nvCxnSpPr>
            <p:cNvPr id="17" name="Straight Arrow Connector 16"/>
            <p:cNvCxnSpPr>
              <a:endCxn id="20" idx="1"/>
            </p:cNvCxnSpPr>
            <p:nvPr/>
          </p:nvCxnSpPr>
          <p:spPr>
            <a:xfrm>
              <a:off x="5296908" y="4165945"/>
              <a:ext cx="913872" cy="87905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56459" y="2748685"/>
              <a:ext cx="1139869" cy="369332"/>
            </a:xfrm>
            <a:prstGeom prst="rect">
              <a:avLst/>
            </a:prstGeom>
            <a:solidFill>
              <a:srgbClr val="FF0000"/>
            </a:solidFill>
            <a:ln>
              <a:solidFill>
                <a:schemeClr val="bg1"/>
              </a:solidFill>
            </a:ln>
          </p:spPr>
          <p:txBody>
            <a:bodyPr wrap="square" rtlCol="0">
              <a:spAutoFit/>
            </a:bodyPr>
            <a:lstStyle/>
            <a:p>
              <a:pPr algn="ctr"/>
              <a:r>
                <a:rPr lang="en-US" dirty="0" err="1" smtClean="0">
                  <a:solidFill>
                    <a:schemeClr val="bg2"/>
                  </a:solidFill>
                  <a:latin typeface="Trebuchet MS" pitchFamily="34" charset="0"/>
                </a:rPr>
                <a:t>nvBLAS</a:t>
              </a:r>
              <a:endParaRPr lang="en-US" dirty="0" smtClean="0">
                <a:solidFill>
                  <a:schemeClr val="bg2"/>
                </a:solidFill>
                <a:latin typeface="Trebuchet MS" pitchFamily="34" charset="0"/>
              </a:endParaRPr>
            </a:p>
          </p:txBody>
        </p:sp>
        <p:sp>
          <p:nvSpPr>
            <p:cNvPr id="19" name="TextBox 18"/>
            <p:cNvSpPr txBox="1"/>
            <p:nvPr/>
          </p:nvSpPr>
          <p:spPr>
            <a:xfrm>
              <a:off x="8220382" y="2341157"/>
              <a:ext cx="2012025" cy="369332"/>
            </a:xfrm>
            <a:prstGeom prst="rect">
              <a:avLst/>
            </a:prstGeom>
            <a:noFill/>
          </p:spPr>
          <p:txBody>
            <a:bodyPr wrap="square" rtlCol="0">
              <a:spAutoFit/>
            </a:bodyPr>
            <a:lstStyle/>
            <a:p>
              <a:pPr algn="ctr"/>
              <a:r>
                <a:rPr lang="en-US" dirty="0" smtClean="0">
                  <a:solidFill>
                    <a:schemeClr val="accent1"/>
                  </a:solidFill>
                  <a:latin typeface="Trebuchet MS" pitchFamily="34" charset="0"/>
                </a:rPr>
                <a:t>CUDA libraries</a:t>
              </a:r>
            </a:p>
          </p:txBody>
        </p:sp>
        <p:sp>
          <p:nvSpPr>
            <p:cNvPr id="20" name="TextBox 19"/>
            <p:cNvSpPr txBox="1"/>
            <p:nvPr/>
          </p:nvSpPr>
          <p:spPr>
            <a:xfrm>
              <a:off x="6210780" y="4713951"/>
              <a:ext cx="1766169" cy="662090"/>
            </a:xfrm>
            <a:prstGeom prst="rect">
              <a:avLst/>
            </a:prstGeom>
            <a:noFill/>
            <a:ln>
              <a:solidFill>
                <a:schemeClr val="bg1"/>
              </a:solidFill>
            </a:ln>
          </p:spPr>
          <p:txBody>
            <a:bodyPr wrap="square" rtlCol="0">
              <a:spAutoFit/>
            </a:bodyPr>
            <a:lstStyle/>
            <a:p>
              <a:pPr algn="ctr"/>
              <a:r>
                <a:rPr lang="en-US" dirty="0">
                  <a:solidFill>
                    <a:schemeClr val="bg2"/>
                  </a:solidFill>
                  <a:latin typeface="Trebuchet MS" pitchFamily="34" charset="0"/>
                </a:rPr>
                <a:t>r</a:t>
              </a:r>
              <a:r>
                <a:rPr lang="en-US" dirty="0" smtClean="0">
                  <a:solidFill>
                    <a:schemeClr val="bg2"/>
                  </a:solidFill>
                  <a:latin typeface="Trebuchet MS" pitchFamily="34" charset="0"/>
                </a:rPr>
                <a:t>ewrite by </a:t>
              </a:r>
              <a:br>
                <a:rPr lang="en-US" dirty="0" smtClean="0">
                  <a:solidFill>
                    <a:schemeClr val="bg2"/>
                  </a:solidFill>
                  <a:latin typeface="Trebuchet MS" pitchFamily="34" charset="0"/>
                </a:rPr>
              </a:br>
              <a:r>
                <a:rPr lang="en-US" dirty="0" smtClean="0">
                  <a:solidFill>
                    <a:schemeClr val="bg2"/>
                  </a:solidFill>
                  <a:latin typeface="Trebuchet MS" pitchFamily="34" charset="0"/>
                </a:rPr>
                <a:t>C/C++/Fortran</a:t>
              </a:r>
            </a:p>
          </p:txBody>
        </p:sp>
        <p:cxnSp>
          <p:nvCxnSpPr>
            <p:cNvPr id="21" name="Straight Arrow Connector 20"/>
            <p:cNvCxnSpPr>
              <a:stCxn id="8" idx="3"/>
              <a:endCxn id="22" idx="1"/>
            </p:cNvCxnSpPr>
            <p:nvPr/>
          </p:nvCxnSpPr>
          <p:spPr>
            <a:xfrm>
              <a:off x="4722232" y="1609798"/>
              <a:ext cx="724351" cy="59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446583" y="1287223"/>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sp>
          <p:nvSpPr>
            <p:cNvPr id="23" name="Rectangle 22"/>
            <p:cNvSpPr/>
            <p:nvPr/>
          </p:nvSpPr>
          <p:spPr>
            <a:xfrm>
              <a:off x="5898438" y="2341157"/>
              <a:ext cx="2339103" cy="369332"/>
            </a:xfrm>
            <a:prstGeom prst="rect">
              <a:avLst/>
            </a:prstGeom>
          </p:spPr>
          <p:txBody>
            <a:bodyPr wrap="none">
              <a:spAutoFit/>
            </a:bodyPr>
            <a:lstStyle/>
            <a:p>
              <a:pPr algn="ctr"/>
              <a:r>
                <a:rPr lang="en-US" dirty="0" smtClean="0">
                  <a:solidFill>
                    <a:srgbClr val="FFC000"/>
                  </a:solidFill>
                  <a:latin typeface="Trebuchet MS" pitchFamily="34" charset="0"/>
                </a:rPr>
                <a:t>represent by pattern</a:t>
              </a:r>
              <a:endParaRPr lang="en-US" dirty="0">
                <a:solidFill>
                  <a:srgbClr val="FFC000"/>
                </a:solidFill>
                <a:latin typeface="Trebuchet MS" pitchFamily="34" charset="0"/>
              </a:endParaRPr>
            </a:p>
          </p:txBody>
        </p:sp>
        <p:cxnSp>
          <p:nvCxnSpPr>
            <p:cNvPr id="24" name="Straight Arrow Connector 23"/>
            <p:cNvCxnSpPr/>
            <p:nvPr/>
          </p:nvCxnSpPr>
          <p:spPr>
            <a:xfrm flipV="1">
              <a:off x="7976949" y="4287888"/>
              <a:ext cx="576198" cy="42606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586057" y="3995498"/>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cxnSp>
          <p:nvCxnSpPr>
            <p:cNvPr id="26" name="Straight Arrow Connector 25"/>
            <p:cNvCxnSpPr/>
            <p:nvPr/>
          </p:nvCxnSpPr>
          <p:spPr>
            <a:xfrm>
              <a:off x="7976949" y="5376041"/>
              <a:ext cx="582567" cy="2630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586057" y="5315920"/>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Parallel </a:t>
              </a:r>
            </a:p>
            <a:p>
              <a:pPr algn="ctr"/>
              <a:r>
                <a:rPr lang="en-US" dirty="0" smtClean="0">
                  <a:solidFill>
                    <a:schemeClr val="bg2"/>
                  </a:solidFill>
                  <a:latin typeface="Trebuchet MS" pitchFamily="34" charset="0"/>
                </a:rPr>
                <a:t>Algorithm</a:t>
              </a:r>
            </a:p>
          </p:txBody>
        </p:sp>
        <p:cxnSp>
          <p:nvCxnSpPr>
            <p:cNvPr id="38" name="Straight Arrow Connector 37"/>
            <p:cNvCxnSpPr>
              <a:endCxn id="15" idx="1"/>
            </p:cNvCxnSpPr>
            <p:nvPr/>
          </p:nvCxnSpPr>
          <p:spPr>
            <a:xfrm flipV="1">
              <a:off x="5296908" y="2933351"/>
              <a:ext cx="957668" cy="8357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3"/>
              <a:endCxn id="18" idx="1"/>
            </p:cNvCxnSpPr>
            <p:nvPr/>
          </p:nvCxnSpPr>
          <p:spPr>
            <a:xfrm>
              <a:off x="7881402" y="2933351"/>
              <a:ext cx="775057"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478600" y="2266093"/>
              <a:ext cx="1582126" cy="369332"/>
            </a:xfrm>
            <a:prstGeom prst="rect">
              <a:avLst/>
            </a:prstGeom>
            <a:noFill/>
          </p:spPr>
          <p:txBody>
            <a:bodyPr wrap="square" rtlCol="0">
              <a:spAutoFit/>
            </a:bodyPr>
            <a:lstStyle/>
            <a:p>
              <a:pPr algn="ctr"/>
              <a:r>
                <a:rPr lang="en-US" dirty="0" smtClean="0">
                  <a:solidFill>
                    <a:srgbClr val="FFC000"/>
                  </a:solidFill>
                  <a:latin typeface="Trebuchet MS" pitchFamily="34" charset="0"/>
                </a:rPr>
                <a:t>algorithm</a:t>
              </a:r>
            </a:p>
          </p:txBody>
        </p:sp>
        <p:sp>
          <p:nvSpPr>
            <p:cNvPr id="46" name="Rectangle 45"/>
            <p:cNvSpPr/>
            <p:nvPr/>
          </p:nvSpPr>
          <p:spPr>
            <a:xfrm>
              <a:off x="5724514" y="4057334"/>
              <a:ext cx="2686954" cy="646331"/>
            </a:xfrm>
            <a:prstGeom prst="rect">
              <a:avLst/>
            </a:prstGeom>
          </p:spPr>
          <p:txBody>
            <a:bodyPr wrap="none">
              <a:spAutoFit/>
            </a:bodyPr>
            <a:lstStyle/>
            <a:p>
              <a:pPr algn="ctr"/>
              <a:r>
                <a:rPr lang="en-US" dirty="0">
                  <a:solidFill>
                    <a:srgbClr val="FFC000"/>
                  </a:solidFill>
                  <a:latin typeface="Trebuchet MS" pitchFamily="34" charset="0"/>
                </a:rPr>
                <a:t>i</a:t>
              </a:r>
              <a:r>
                <a:rPr lang="en-US" dirty="0" smtClean="0">
                  <a:solidFill>
                    <a:srgbClr val="FFC000"/>
                  </a:solidFill>
                  <a:latin typeface="Trebuchet MS" pitchFamily="34" charset="0"/>
                </a:rPr>
                <a:t>solate computationally </a:t>
              </a:r>
            </a:p>
            <a:p>
              <a:pPr algn="ctr"/>
              <a:r>
                <a:rPr lang="en-US" dirty="0" smtClean="0">
                  <a:solidFill>
                    <a:srgbClr val="FFC000"/>
                  </a:solidFill>
                  <a:latin typeface="Trebuchet MS" pitchFamily="34" charset="0"/>
                </a:rPr>
                <a:t>intensive task</a:t>
              </a:r>
              <a:endParaRPr lang="en-US" dirty="0">
                <a:solidFill>
                  <a:srgbClr val="FFC000"/>
                </a:solidFill>
                <a:latin typeface="Trebuchet MS" pitchFamily="34" charset="0"/>
              </a:endParaRPr>
            </a:p>
          </p:txBody>
        </p:sp>
        <p:sp>
          <p:nvSpPr>
            <p:cNvPr id="48" name="Rectangle 47"/>
            <p:cNvSpPr/>
            <p:nvPr/>
          </p:nvSpPr>
          <p:spPr>
            <a:xfrm>
              <a:off x="3318751" y="3353599"/>
              <a:ext cx="2034531" cy="369332"/>
            </a:xfrm>
            <a:prstGeom prst="rect">
              <a:avLst/>
            </a:prstGeom>
          </p:spPr>
          <p:txBody>
            <a:bodyPr wrap="none">
              <a:spAutoFit/>
            </a:bodyPr>
            <a:lstStyle/>
            <a:p>
              <a:pPr algn="ctr"/>
              <a:r>
                <a:rPr lang="en-US" dirty="0" smtClean="0">
                  <a:solidFill>
                    <a:srgbClr val="FFC000"/>
                  </a:solidFill>
                  <a:latin typeface="Trebuchet MS" pitchFamily="34" charset="0"/>
                </a:rPr>
                <a:t>R implementation</a:t>
              </a:r>
              <a:endParaRPr lang="en-US" dirty="0">
                <a:solidFill>
                  <a:srgbClr val="FFC000"/>
                </a:solidFill>
                <a:latin typeface="Trebuchet MS" pitchFamily="34" charset="0"/>
              </a:endParaRPr>
            </a:p>
          </p:txBody>
        </p:sp>
      </p:grpSp>
      <p:sp>
        <p:nvSpPr>
          <p:cNvPr id="2" name="TextBox 1"/>
          <p:cNvSpPr txBox="1"/>
          <p:nvPr/>
        </p:nvSpPr>
        <p:spPr>
          <a:xfrm>
            <a:off x="1273135" y="285044"/>
            <a:ext cx="4528192" cy="523220"/>
          </a:xfrm>
          <a:prstGeom prst="rect">
            <a:avLst/>
          </a:prstGeom>
          <a:noFill/>
        </p:spPr>
        <p:txBody>
          <a:bodyPr wrap="square" rtlCol="0">
            <a:spAutoFit/>
          </a:bodyPr>
          <a:lstStyle/>
          <a:p>
            <a:r>
              <a:rPr lang="en-US" sz="2800" b="1" dirty="0" smtClean="0">
                <a:solidFill>
                  <a:srgbClr val="92D050"/>
                </a:solidFill>
                <a:latin typeface="Trebuchet MS" pitchFamily="34" charset="0"/>
              </a:rPr>
              <a:t>Parallel Strategies </a:t>
            </a:r>
          </a:p>
        </p:txBody>
      </p:sp>
    </p:spTree>
    <p:extLst>
      <p:ext uri="{BB962C8B-B14F-4D97-AF65-F5344CB8AC3E}">
        <p14:creationId xmlns:p14="http://schemas.microsoft.com/office/powerpoint/2010/main" val="14653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68640" y="506099"/>
                <a:ext cx="8996230" cy="3096417"/>
              </a:xfrm>
            </p:spPr>
            <p:txBody>
              <a:bodyPr/>
              <a:lstStyle/>
              <a:p>
                <a:pPr marL="0" indent="0">
                  <a:buNone/>
                </a:pPr>
                <a:r>
                  <a:rPr lang="en-US" dirty="0" smtClean="0">
                    <a:solidFill>
                      <a:srgbClr val="92D050"/>
                    </a:solidFill>
                  </a:rPr>
                  <a:t>Rewrite R implementation by pattern</a:t>
                </a:r>
              </a:p>
              <a:p>
                <a:pPr marL="0" indent="0">
                  <a:buNone/>
                </a:pPr>
                <a:r>
                  <a:rPr lang="en-US" sz="1800" b="1" i="1" dirty="0" smtClean="0">
                    <a:solidFill>
                      <a:schemeClr val="bg1"/>
                    </a:solidFill>
                    <a:latin typeface="Cambria Math" panose="02040503050406030204" pitchFamily="18" charset="0"/>
                  </a:rPr>
                  <a:t>   </a:t>
                </a:r>
                <a:r>
                  <a:rPr lang="en-US" sz="1800" dirty="0" smtClean="0">
                    <a:solidFill>
                      <a:schemeClr val="bg1"/>
                    </a:solidFill>
                    <a:latin typeface="Cambria Math" panose="02040503050406030204" pitchFamily="18" charset="0"/>
                  </a:rPr>
                  <a:t>distance =</a:t>
                </a:r>
                <a:r>
                  <a:rPr lang="en-US" sz="1800" b="1" i="1" dirty="0" smtClean="0">
                    <a:solidFill>
                      <a:schemeClr val="bg1"/>
                    </a:solidFill>
                    <a:latin typeface="Cambria Math" panose="02040503050406030204" pitchFamily="18" charset="0"/>
                  </a:rPr>
                  <a:t> </a:t>
                </a:r>
                <a14:m>
                  <m:oMath xmlns:m="http://schemas.openxmlformats.org/officeDocument/2006/math">
                    <m:nary>
                      <m:naryPr>
                        <m:chr m:val="∑"/>
                        <m:ctrlPr>
                          <a:rPr lang="en-US" sz="2000" b="1" i="1">
                            <a:solidFill>
                              <a:schemeClr val="bg1"/>
                            </a:solidFill>
                            <a:latin typeface="Cambria Math" panose="02040503050406030204" pitchFamily="18" charset="0"/>
                          </a:rPr>
                        </m:ctrlPr>
                      </m:naryPr>
                      <m:sub>
                        <m:r>
                          <m:rPr>
                            <m:brk m:alnAt="23"/>
                          </m:rPr>
                          <a:rPr lang="en-US" sz="2000" b="1" i="1">
                            <a:solidFill>
                              <a:schemeClr val="bg1"/>
                            </a:solidFill>
                            <a:latin typeface="Cambria Math" panose="02040503050406030204" pitchFamily="18" charset="0"/>
                          </a:rPr>
                          <m:t>𝒋</m:t>
                        </m:r>
                      </m:sub>
                      <m:sup>
                        <m:r>
                          <a:rPr lang="en-US" sz="2000" b="1" i="1" smtClean="0">
                            <a:solidFill>
                              <a:schemeClr val="bg1"/>
                            </a:solidFill>
                            <a:latin typeface="Cambria Math" panose="02040503050406030204" pitchFamily="18" charset="0"/>
                          </a:rPr>
                          <m:t>𝒏</m:t>
                        </m:r>
                      </m:sup>
                      <m:e>
                        <m:nary>
                          <m:naryPr>
                            <m:chr m:val="∑"/>
                            <m:ctrlPr>
                              <a:rPr lang="en-US" sz="2000" b="1" i="1">
                                <a:solidFill>
                                  <a:schemeClr val="bg1"/>
                                </a:solidFill>
                                <a:latin typeface="Cambria Math" panose="02040503050406030204" pitchFamily="18" charset="0"/>
                              </a:rPr>
                            </m:ctrlPr>
                          </m:naryPr>
                          <m:sub>
                            <m:r>
                              <m:rPr>
                                <m:brk m:alnAt="23"/>
                              </m:rPr>
                              <a:rPr lang="en-US" sz="2000" b="1" i="1">
                                <a:solidFill>
                                  <a:schemeClr val="bg1"/>
                                </a:solidFill>
                                <a:latin typeface="Cambria Math" panose="02040503050406030204" pitchFamily="18" charset="0"/>
                              </a:rPr>
                              <m:t>𝒊</m:t>
                            </m:r>
                          </m:sub>
                          <m:sup>
                            <m:r>
                              <a:rPr lang="en-US" sz="2000" b="1" i="1" smtClean="0">
                                <a:solidFill>
                                  <a:schemeClr val="bg1"/>
                                </a:solidFill>
                                <a:latin typeface="Cambria Math" panose="02040503050406030204" pitchFamily="18" charset="0"/>
                              </a:rPr>
                              <m:t>𝒑</m:t>
                            </m:r>
                          </m:sup>
                          <m:e>
                            <m:sSubSup>
                              <m:sSubSupPr>
                                <m:ctrlPr>
                                  <a:rPr lang="en-US" sz="2000" b="1" i="1">
                                    <a:solidFill>
                                      <a:schemeClr val="bg1"/>
                                    </a:solidFill>
                                    <a:latin typeface="Cambria Math" panose="02040503050406030204" pitchFamily="18" charset="0"/>
                                  </a:rPr>
                                </m:ctrlPr>
                              </m:sSubSupPr>
                              <m:e>
                                <m:r>
                                  <a:rPr lang="en-US" sz="2000" b="1" i="1">
                                    <a:solidFill>
                                      <a:schemeClr val="bg1"/>
                                    </a:solidFill>
                                    <a:latin typeface="Cambria Math" panose="02040503050406030204" pitchFamily="18" charset="0"/>
                                  </a:rPr>
                                  <m:t>(</m:t>
                                </m:r>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𝒕𝒆𝒔𝒕</m:t>
                                    </m:r>
                                  </m:e>
                                  <m:sub>
                                    <m:r>
                                      <a:rPr lang="en-US" sz="2000" b="1" i="1">
                                        <a:solidFill>
                                          <a:schemeClr val="bg1"/>
                                        </a:solidFill>
                                        <a:latin typeface="Cambria Math" panose="02040503050406030204" pitchFamily="18" charset="0"/>
                                      </a:rPr>
                                      <m:t>𝒊</m:t>
                                    </m:r>
                                  </m:sub>
                                </m:sSub>
                                <m:r>
                                  <a:rPr lang="en-US" sz="2000" b="1" i="1">
                                    <a:solidFill>
                                      <a:schemeClr val="bg1"/>
                                    </a:solidFill>
                                    <a:latin typeface="Cambria Math" panose="02040503050406030204" pitchFamily="18" charset="0"/>
                                  </a:rPr>
                                  <m:t> −</m:t>
                                </m:r>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𝒕𝒓𝒂𝒊𝒏</m:t>
                                    </m:r>
                                  </m:e>
                                  <m:sub>
                                    <m:r>
                                      <a:rPr lang="en-US" sz="2000" b="1" i="1">
                                        <a:solidFill>
                                          <a:schemeClr val="bg1"/>
                                        </a:solidFill>
                                        <a:latin typeface="Cambria Math" panose="02040503050406030204" pitchFamily="18" charset="0"/>
                                      </a:rPr>
                                      <m:t>𝒊</m:t>
                                    </m:r>
                                  </m:sub>
                                </m:sSub>
                                <m:r>
                                  <a:rPr lang="en-US" sz="2000" b="1" i="1">
                                    <a:solidFill>
                                      <a:schemeClr val="bg1"/>
                                    </a:solidFill>
                                    <a:latin typeface="Cambria Math" panose="02040503050406030204" pitchFamily="18" charset="0"/>
                                  </a:rPr>
                                  <m:t>)</m:t>
                                </m:r>
                              </m:e>
                              <m:sub>
                                <m:r>
                                  <a:rPr lang="en-US" sz="2000" b="1" i="1">
                                    <a:solidFill>
                                      <a:schemeClr val="bg1"/>
                                    </a:solidFill>
                                    <a:latin typeface="Cambria Math" panose="02040503050406030204" pitchFamily="18" charset="0"/>
                                  </a:rPr>
                                  <m:t>𝒋</m:t>
                                </m:r>
                              </m:sub>
                              <m:sup>
                                <m:r>
                                  <a:rPr lang="en-US" sz="2000" b="1" i="1">
                                    <a:solidFill>
                                      <a:schemeClr val="bg1"/>
                                    </a:solidFill>
                                    <a:latin typeface="Cambria Math" panose="02040503050406030204" pitchFamily="18" charset="0"/>
                                  </a:rPr>
                                  <m:t>𝟐</m:t>
                                </m:r>
                              </m:sup>
                            </m:sSubSup>
                          </m:e>
                        </m:nary>
                      </m:e>
                    </m:nary>
                  </m:oMath>
                </a14:m>
                <a:endParaRPr lang="en-US" sz="2000" b="1" i="1" dirty="0" smtClean="0">
                  <a:solidFill>
                    <a:schemeClr val="bg1"/>
                  </a:solidFill>
                  <a:latin typeface="Cambria Math" panose="02040503050406030204" pitchFamily="18" charset="0"/>
                </a:endParaRPr>
              </a:p>
              <a:p>
                <a:pPr marL="0" indent="0">
                  <a:buNone/>
                </a:pPr>
                <a:r>
                  <a:rPr lang="en-US" sz="1800" dirty="0" smtClean="0">
                    <a:solidFill>
                      <a:schemeClr val="bg1"/>
                    </a:solidFill>
                  </a:rPr>
                  <a:t>               </a:t>
                </a:r>
                <a:r>
                  <a:rPr lang="en-US" sz="1800" dirty="0" smtClean="0">
                    <a:solidFill>
                      <a:schemeClr val="bg1"/>
                    </a:solidFill>
                    <a:latin typeface="Cambria Math" panose="02040503050406030204" pitchFamily="18" charset="0"/>
                  </a:rPr>
                  <a:t>= </a:t>
                </a:r>
                <a:r>
                  <a:rPr lang="en-US" sz="1800" dirty="0" smtClean="0">
                    <a:solidFill>
                      <a:schemeClr val="bg1"/>
                    </a:solidFill>
                  </a:rPr>
                  <a:t> </a:t>
                </a:r>
                <a14:m>
                  <m:oMath xmlns:m="http://schemas.openxmlformats.org/officeDocument/2006/math">
                    <m:nary>
                      <m:naryPr>
                        <m:chr m:val="∑"/>
                        <m:ctrlPr>
                          <a:rPr lang="en-US" sz="1800" i="1">
                            <a:solidFill>
                              <a:schemeClr val="bg1"/>
                            </a:solidFill>
                            <a:latin typeface="Cambria Math" panose="02040503050406030204" pitchFamily="18" charset="0"/>
                          </a:rPr>
                        </m:ctrlPr>
                      </m:naryPr>
                      <m:sub>
                        <m:r>
                          <m:rPr>
                            <m:sty m:val="p"/>
                            <m:brk m:alnAt="23"/>
                          </m:rPr>
                          <a:rPr lang="en-US" sz="1800" b="0" i="0">
                            <a:solidFill>
                              <a:schemeClr val="bg1"/>
                            </a:solidFill>
                            <a:latin typeface="Cambria Math" panose="02040503050406030204" pitchFamily="18" charset="0"/>
                          </a:rPr>
                          <m:t>j</m:t>
                        </m:r>
                      </m:sub>
                      <m:sup>
                        <m:r>
                          <m:rPr>
                            <m:sty m:val="p"/>
                          </m:rPr>
                          <a:rPr lang="en-US" sz="1800" b="0" i="0" smtClean="0">
                            <a:solidFill>
                              <a:schemeClr val="bg1"/>
                            </a:solidFill>
                            <a:latin typeface="Cambria Math" panose="02040503050406030204" pitchFamily="18" charset="0"/>
                          </a:rPr>
                          <m:t>n</m:t>
                        </m:r>
                      </m:sup>
                      <m:e>
                        <m:nary>
                          <m:naryPr>
                            <m:chr m:val="∑"/>
                            <m:ctrlPr>
                              <a:rPr lang="en-US" sz="1800" i="1">
                                <a:solidFill>
                                  <a:schemeClr val="bg1"/>
                                </a:solidFill>
                                <a:latin typeface="Cambria Math" panose="02040503050406030204" pitchFamily="18" charset="0"/>
                              </a:rPr>
                            </m:ctrlPr>
                          </m:naryPr>
                          <m:sub>
                            <m:r>
                              <m:rPr>
                                <m:sty m:val="p"/>
                                <m:brk m:alnAt="23"/>
                              </m:rPr>
                              <a:rPr lang="en-US" sz="1800" b="0" i="0">
                                <a:solidFill>
                                  <a:schemeClr val="bg1"/>
                                </a:solidFill>
                                <a:latin typeface="Cambria Math" panose="02040503050406030204" pitchFamily="18" charset="0"/>
                              </a:rPr>
                              <m:t>i</m:t>
                            </m:r>
                          </m:sub>
                          <m:sup>
                            <m:r>
                              <m:rPr>
                                <m:sty m:val="p"/>
                              </m:rPr>
                              <a:rPr lang="en-US" sz="1800" b="0" i="0" smtClean="0">
                                <a:solidFill>
                                  <a:schemeClr val="bg1"/>
                                </a:solidFill>
                                <a:latin typeface="Cambria Math" panose="02040503050406030204" pitchFamily="18" charset="0"/>
                              </a:rPr>
                              <m:t>p</m:t>
                            </m:r>
                          </m:sup>
                          <m:e>
                            <m:r>
                              <a:rPr lang="en-US" sz="1800" b="0" i="0">
                                <a:solidFill>
                                  <a:schemeClr val="bg1"/>
                                </a:solidFill>
                                <a:latin typeface="Cambria Math" panose="02040503050406030204" pitchFamily="18" charset="0"/>
                              </a:rPr>
                              <m:t>(</m:t>
                            </m:r>
                            <m:sSubSup>
                              <m:sSubSupPr>
                                <m:ctrlPr>
                                  <a:rPr lang="en-US" sz="1800" i="1">
                                    <a:solidFill>
                                      <a:schemeClr val="bg1"/>
                                    </a:solidFill>
                                    <a:latin typeface="Cambria Math" panose="02040503050406030204" pitchFamily="18" charset="0"/>
                                  </a:rPr>
                                </m:ctrlPr>
                              </m:sSubSupPr>
                              <m:e>
                                <m:r>
                                  <m:rPr>
                                    <m:sty m:val="p"/>
                                  </m:rPr>
                                  <a:rPr lang="en-US" sz="1800" b="0" i="0">
                                    <a:solidFill>
                                      <a:schemeClr val="bg1"/>
                                    </a:solidFill>
                                    <a:latin typeface="Cambria Math" panose="02040503050406030204" pitchFamily="18" charset="0"/>
                                  </a:rPr>
                                  <m:t>test</m:t>
                                </m:r>
                              </m:e>
                              <m:sub>
                                <m:r>
                                  <m:rPr>
                                    <m:sty m:val="p"/>
                                  </m:rPr>
                                  <a:rPr lang="en-US" sz="1800" b="0" i="0" smtClean="0">
                                    <a:solidFill>
                                      <a:schemeClr val="bg1"/>
                                    </a:solidFill>
                                    <a:latin typeface="Cambria Math" panose="02040503050406030204" pitchFamily="18" charset="0"/>
                                  </a:rPr>
                                  <m:t>i</m:t>
                                </m:r>
                              </m:sub>
                              <m:sup>
                                <m:r>
                                  <a:rPr lang="en-US" sz="1800" b="0" i="0">
                                    <a:solidFill>
                                      <a:schemeClr val="bg1"/>
                                    </a:solidFill>
                                    <a:latin typeface="Cambria Math" panose="02040503050406030204" pitchFamily="18" charset="0"/>
                                  </a:rPr>
                                  <m:t>2</m:t>
                                </m:r>
                              </m:sup>
                            </m:sSubSup>
                          </m:e>
                        </m:nary>
                      </m:e>
                    </m:nary>
                  </m:oMath>
                </a14:m>
                <a:r>
                  <a:rPr lang="en-US" sz="2000" dirty="0">
                    <a:solidFill>
                      <a:schemeClr val="bg1"/>
                    </a:solidFill>
                    <a:latin typeface="Cambria Math" panose="02040503050406030204" pitchFamily="18" charset="0"/>
                  </a:rPr>
                  <a:t> - 2* </a:t>
                </a:r>
                <a14:m>
                  <m:oMath xmlns:m="http://schemas.openxmlformats.org/officeDocument/2006/math">
                    <m:sSub>
                      <m:sSubPr>
                        <m:ctrlPr>
                          <a:rPr lang="en-US" sz="2000" i="1">
                            <a:solidFill>
                              <a:schemeClr val="bg1"/>
                            </a:solidFill>
                            <a:latin typeface="Cambria Math" panose="02040503050406030204" pitchFamily="18" charset="0"/>
                          </a:rPr>
                        </m:ctrlPr>
                      </m:sSubPr>
                      <m:e>
                        <m:r>
                          <m:rPr>
                            <m:sty m:val="p"/>
                          </m:rPr>
                          <a:rPr lang="en-US" sz="2000" b="0" i="0">
                            <a:solidFill>
                              <a:schemeClr val="bg1"/>
                            </a:solidFill>
                            <a:latin typeface="Cambria Math" panose="02040503050406030204" pitchFamily="18" charset="0"/>
                          </a:rPr>
                          <m:t>test</m:t>
                        </m:r>
                      </m:e>
                      <m:sub>
                        <m:r>
                          <m:rPr>
                            <m:sty m:val="p"/>
                          </m:rPr>
                          <a:rPr lang="en-US" sz="2000" b="0" i="0" smtClean="0">
                            <a:solidFill>
                              <a:schemeClr val="bg1"/>
                            </a:solidFill>
                            <a:latin typeface="Cambria Math" panose="02040503050406030204" pitchFamily="18" charset="0"/>
                          </a:rPr>
                          <m:t>i</m:t>
                        </m:r>
                      </m:sub>
                    </m:sSub>
                  </m:oMath>
                </a14:m>
                <a:r>
                  <a:rPr lang="en-US" sz="2000" dirty="0">
                    <a:solidFill>
                      <a:schemeClr val="bg1"/>
                    </a:solidFill>
                    <a:latin typeface="Cambria Math" panose="02040503050406030204" pitchFamily="18" charset="0"/>
                  </a:rPr>
                  <a:t>* </a:t>
                </a:r>
                <a14:m>
                  <m:oMath xmlns:m="http://schemas.openxmlformats.org/officeDocument/2006/math">
                    <m:sSub>
                      <m:sSubPr>
                        <m:ctrlPr>
                          <a:rPr lang="en-US" sz="2000" i="1">
                            <a:solidFill>
                              <a:schemeClr val="bg1"/>
                            </a:solidFill>
                            <a:latin typeface="Cambria Math" panose="02040503050406030204" pitchFamily="18" charset="0"/>
                          </a:rPr>
                        </m:ctrlPr>
                      </m:sSubPr>
                      <m:e>
                        <m:r>
                          <m:rPr>
                            <m:sty m:val="p"/>
                          </m:rPr>
                          <a:rPr lang="en-US" sz="2000" b="0" i="0">
                            <a:solidFill>
                              <a:schemeClr val="bg1"/>
                            </a:solidFill>
                            <a:latin typeface="Cambria Math" panose="02040503050406030204" pitchFamily="18" charset="0"/>
                          </a:rPr>
                          <m:t>train</m:t>
                        </m:r>
                      </m:e>
                      <m:sub>
                        <m:r>
                          <m:rPr>
                            <m:sty m:val="p"/>
                          </m:rPr>
                          <a:rPr lang="en-US" sz="2000" b="0" i="0" smtClean="0">
                            <a:solidFill>
                              <a:schemeClr val="bg1"/>
                            </a:solidFill>
                            <a:latin typeface="Cambria Math" panose="02040503050406030204" pitchFamily="18" charset="0"/>
                          </a:rPr>
                          <m:t>i</m:t>
                        </m:r>
                      </m:sub>
                    </m:sSub>
                  </m:oMath>
                </a14:m>
                <a:r>
                  <a:rPr lang="en-US" sz="2000" dirty="0">
                    <a:solidFill>
                      <a:schemeClr val="bg1"/>
                    </a:solidFill>
                    <a:latin typeface="Cambria Math" panose="02040503050406030204" pitchFamily="18" charset="0"/>
                  </a:rPr>
                  <a:t> + </a:t>
                </a:r>
                <a14:m>
                  <m:oMath xmlns:m="http://schemas.openxmlformats.org/officeDocument/2006/math">
                    <m:sSubSup>
                      <m:sSubSupPr>
                        <m:ctrlPr>
                          <a:rPr lang="en-US" sz="2000" i="1" smtClean="0">
                            <a:solidFill>
                              <a:schemeClr val="bg1"/>
                            </a:solidFill>
                            <a:latin typeface="Cambria Math" panose="02040503050406030204" pitchFamily="18" charset="0"/>
                          </a:rPr>
                        </m:ctrlPr>
                      </m:sSubSupPr>
                      <m:e>
                        <m:r>
                          <m:rPr>
                            <m:sty m:val="p"/>
                          </m:rPr>
                          <a:rPr lang="en-US" sz="2000" b="0" i="0">
                            <a:solidFill>
                              <a:schemeClr val="bg1"/>
                            </a:solidFill>
                            <a:latin typeface="Cambria Math" panose="02040503050406030204" pitchFamily="18" charset="0"/>
                          </a:rPr>
                          <m:t>test</m:t>
                        </m:r>
                      </m:e>
                      <m:sub>
                        <m:r>
                          <m:rPr>
                            <m:sty m:val="p"/>
                          </m:rPr>
                          <a:rPr lang="en-US" sz="2000" b="0" i="0" smtClean="0">
                            <a:solidFill>
                              <a:schemeClr val="bg1"/>
                            </a:solidFill>
                            <a:latin typeface="Cambria Math" panose="02040503050406030204" pitchFamily="18" charset="0"/>
                          </a:rPr>
                          <m:t>i</m:t>
                        </m:r>
                      </m:sub>
                      <m:sup>
                        <m:r>
                          <a:rPr lang="en-US" sz="2000" b="0" i="0">
                            <a:solidFill>
                              <a:schemeClr val="bg1"/>
                            </a:solidFill>
                            <a:latin typeface="Cambria Math" panose="02040503050406030204" pitchFamily="18" charset="0"/>
                          </a:rPr>
                          <m:t>2</m:t>
                        </m:r>
                      </m:sup>
                    </m:sSubSup>
                    <m:sSub>
                      <m:sSubPr>
                        <m:ctrlPr>
                          <a:rPr lang="en-US" sz="200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m:t>
                        </m:r>
                      </m:e>
                      <m:sub>
                        <m:r>
                          <a:rPr lang="en-US" sz="2000" b="0" i="1" dirty="0" smtClean="0">
                            <a:solidFill>
                              <a:schemeClr val="bg1"/>
                            </a:solidFill>
                            <a:latin typeface="Cambria Math" panose="02040503050406030204" pitchFamily="18" charset="0"/>
                          </a:rPr>
                          <m:t>𝑗</m:t>
                        </m:r>
                      </m:sub>
                    </m:sSub>
                  </m:oMath>
                </a14:m>
                <a:endParaRPr lang="en-US" sz="1800" dirty="0" smtClean="0">
                  <a:solidFill>
                    <a:schemeClr val="bg1"/>
                  </a:solidFill>
                  <a:latin typeface="Cambria Math" panose="02040503050406030204" pitchFamily="18" charset="0"/>
                </a:endParaRPr>
              </a:p>
              <a:p>
                <a:pPr marL="0" indent="0">
                  <a:buNone/>
                </a:pPr>
                <a:r>
                  <a:rPr lang="en-US" sz="1800" dirty="0" smtClean="0">
                    <a:solidFill>
                      <a:schemeClr val="bg1"/>
                    </a:solidFill>
                    <a:latin typeface="Cambria Math" panose="02040503050406030204" pitchFamily="18" charset="0"/>
                  </a:rPr>
                  <a:t>                    </a:t>
                </a:r>
                <a:r>
                  <a:rPr lang="en-US" sz="2000" dirty="0" smtClean="0">
                    <a:solidFill>
                      <a:schemeClr val="bg1"/>
                    </a:solidFill>
                    <a:latin typeface="Cambria Math" panose="02040503050406030204" pitchFamily="18" charset="0"/>
                  </a:rPr>
                  <a:t>=</a:t>
                </a:r>
                <a14:m>
                  <m:oMath xmlns:m="http://schemas.openxmlformats.org/officeDocument/2006/math">
                    <m:nary>
                      <m:naryPr>
                        <m:chr m:val="∑"/>
                        <m:ctrlPr>
                          <a:rPr lang="en-US" sz="2000" i="1">
                            <a:solidFill>
                              <a:schemeClr val="bg1"/>
                            </a:solidFill>
                            <a:latin typeface="Cambria Math" panose="02040503050406030204" pitchFamily="18" charset="0"/>
                          </a:rPr>
                        </m:ctrlPr>
                      </m:naryPr>
                      <m:sub>
                        <m:r>
                          <m:rPr>
                            <m:sty m:val="p"/>
                            <m:brk m:alnAt="23"/>
                          </m:rPr>
                          <a:rPr lang="en-US" sz="2000">
                            <a:solidFill>
                              <a:schemeClr val="bg1"/>
                            </a:solidFill>
                            <a:latin typeface="Cambria Math" panose="02040503050406030204" pitchFamily="18" charset="0"/>
                          </a:rPr>
                          <m:t>j</m:t>
                        </m:r>
                      </m:sub>
                      <m:sup>
                        <m:r>
                          <m:rPr>
                            <m:sty m:val="p"/>
                          </m:rPr>
                          <a:rPr lang="en-US" sz="2000" b="0" i="0" smtClean="0">
                            <a:solidFill>
                              <a:schemeClr val="bg1"/>
                            </a:solidFill>
                            <a:latin typeface="Cambria Math" panose="02040503050406030204" pitchFamily="18" charset="0"/>
                          </a:rPr>
                          <m:t>n</m:t>
                        </m:r>
                      </m:sup>
                      <m:e>
                        <m:nary>
                          <m:naryPr>
                            <m:chr m:val="∑"/>
                            <m:ctrlPr>
                              <a:rPr lang="en-US" sz="2000" i="1">
                                <a:solidFill>
                                  <a:schemeClr val="bg1"/>
                                </a:solidFill>
                                <a:latin typeface="Cambria Math" panose="02040503050406030204" pitchFamily="18" charset="0"/>
                              </a:rPr>
                            </m:ctrlPr>
                          </m:naryPr>
                          <m:sub>
                            <m:r>
                              <m:rPr>
                                <m:sty m:val="p"/>
                                <m:brk m:alnAt="23"/>
                              </m:rPr>
                              <a:rPr lang="en-US" sz="2000">
                                <a:solidFill>
                                  <a:schemeClr val="bg1"/>
                                </a:solidFill>
                                <a:latin typeface="Cambria Math" panose="02040503050406030204" pitchFamily="18" charset="0"/>
                              </a:rPr>
                              <m:t>i</m:t>
                            </m:r>
                          </m:sub>
                          <m:sup>
                            <m:r>
                              <a:rPr lang="en-US" sz="2000" b="0" i="1" smtClean="0">
                                <a:solidFill>
                                  <a:schemeClr val="bg1"/>
                                </a:solidFill>
                                <a:latin typeface="Cambria Math" panose="02040503050406030204" pitchFamily="18" charset="0"/>
                              </a:rPr>
                              <m:t>𝑝</m:t>
                            </m:r>
                          </m:sup>
                          <m:e>
                            <m:sSubSup>
                              <m:sSubSupPr>
                                <m:ctrlPr>
                                  <a:rPr lang="en-US" sz="2000" i="1">
                                    <a:solidFill>
                                      <a:schemeClr val="bg1"/>
                                    </a:solidFill>
                                    <a:latin typeface="Cambria Math" panose="02040503050406030204" pitchFamily="18" charset="0"/>
                                  </a:rPr>
                                </m:ctrlPr>
                              </m:sSubSupPr>
                              <m:e>
                                <m:r>
                                  <m:rPr>
                                    <m:sty m:val="p"/>
                                  </m:rPr>
                                  <a:rPr lang="en-US" sz="2000">
                                    <a:solidFill>
                                      <a:schemeClr val="bg1"/>
                                    </a:solidFill>
                                    <a:latin typeface="Cambria Math" panose="02040503050406030204" pitchFamily="18" charset="0"/>
                                  </a:rPr>
                                  <m:t>test</m:t>
                                </m:r>
                              </m:e>
                              <m:sub>
                                <m:r>
                                  <m:rPr>
                                    <m:sty m:val="p"/>
                                  </m:rPr>
                                  <a:rPr lang="en-US" sz="2000">
                                    <a:solidFill>
                                      <a:schemeClr val="bg1"/>
                                    </a:solidFill>
                                    <a:latin typeface="Cambria Math" panose="02040503050406030204" pitchFamily="18" charset="0"/>
                                  </a:rPr>
                                  <m:t>i</m:t>
                                </m:r>
                                <m:r>
                                  <m:rPr>
                                    <m:sty m:val="p"/>
                                  </m:rPr>
                                  <a:rPr lang="en-US" sz="2000" b="0" i="0" smtClean="0">
                                    <a:solidFill>
                                      <a:schemeClr val="bg1"/>
                                    </a:solidFill>
                                    <a:latin typeface="Cambria Math" panose="02040503050406030204" pitchFamily="18" charset="0"/>
                                  </a:rPr>
                                  <m:t>j</m:t>
                                </m:r>
                              </m:sub>
                              <m:sup>
                                <m:r>
                                  <a:rPr lang="en-US" sz="2000">
                                    <a:solidFill>
                                      <a:schemeClr val="bg1"/>
                                    </a:solidFill>
                                    <a:latin typeface="Cambria Math" panose="02040503050406030204" pitchFamily="18" charset="0"/>
                                  </a:rPr>
                                  <m:t>2</m:t>
                                </m:r>
                              </m:sup>
                            </m:sSubSup>
                          </m:e>
                        </m:nary>
                      </m:e>
                    </m:nary>
                  </m:oMath>
                </a14:m>
                <a:r>
                  <a:rPr lang="en-US" sz="2000" dirty="0" smtClean="0">
                    <a:solidFill>
                      <a:schemeClr val="bg1"/>
                    </a:solidFill>
                    <a:latin typeface="Cambria Math" panose="02040503050406030204" pitchFamily="18" charset="0"/>
                  </a:rPr>
                  <a:t> -2*</a:t>
                </a:r>
                <a14:m>
                  <m:oMath xmlns:m="http://schemas.openxmlformats.org/officeDocument/2006/math">
                    <m:nary>
                      <m:naryPr>
                        <m:chr m:val="∑"/>
                        <m:ctrlPr>
                          <a:rPr lang="en-US" sz="2000" i="1">
                            <a:solidFill>
                              <a:schemeClr val="bg1"/>
                            </a:solidFill>
                            <a:latin typeface="Cambria Math" panose="02040503050406030204" pitchFamily="18" charset="0"/>
                          </a:rPr>
                        </m:ctrlPr>
                      </m:naryPr>
                      <m:sub>
                        <m:r>
                          <m:rPr>
                            <m:sty m:val="p"/>
                            <m:brk m:alnAt="23"/>
                          </m:rPr>
                          <a:rPr lang="en-US" sz="2000">
                            <a:solidFill>
                              <a:schemeClr val="bg1"/>
                            </a:solidFill>
                            <a:latin typeface="Cambria Math" panose="02040503050406030204" pitchFamily="18" charset="0"/>
                          </a:rPr>
                          <m:t>j</m:t>
                        </m:r>
                      </m:sub>
                      <m:sup>
                        <m:r>
                          <m:rPr>
                            <m:sty m:val="p"/>
                          </m:rPr>
                          <a:rPr lang="en-US" sz="2000" b="0" i="0" smtClean="0">
                            <a:solidFill>
                              <a:schemeClr val="bg1"/>
                            </a:solidFill>
                            <a:latin typeface="Cambria Math" panose="02040503050406030204" pitchFamily="18" charset="0"/>
                          </a:rPr>
                          <m:t>n</m:t>
                        </m:r>
                      </m:sup>
                      <m:e>
                        <m:nary>
                          <m:naryPr>
                            <m:chr m:val="∑"/>
                            <m:ctrlPr>
                              <a:rPr lang="en-US" sz="2000" i="1" smtClean="0">
                                <a:solidFill>
                                  <a:schemeClr val="bg1"/>
                                </a:solidFill>
                                <a:latin typeface="Cambria Math" panose="02040503050406030204" pitchFamily="18" charset="0"/>
                              </a:rPr>
                            </m:ctrlPr>
                          </m:naryPr>
                          <m:sub>
                            <m:r>
                              <m:rPr>
                                <m:sty m:val="p"/>
                                <m:brk m:alnAt="23"/>
                              </m:rPr>
                              <a:rPr lang="en-US" sz="2000">
                                <a:solidFill>
                                  <a:schemeClr val="bg1"/>
                                </a:solidFill>
                                <a:latin typeface="Cambria Math" panose="02040503050406030204" pitchFamily="18" charset="0"/>
                              </a:rPr>
                              <m:t>i</m:t>
                            </m:r>
                          </m:sub>
                          <m:sup>
                            <m:r>
                              <a:rPr lang="en-US" sz="2000" b="0" i="1" smtClean="0">
                                <a:solidFill>
                                  <a:schemeClr val="bg1"/>
                                </a:solidFill>
                                <a:latin typeface="Cambria Math" panose="02040503050406030204" pitchFamily="18" charset="0"/>
                              </a:rPr>
                              <m:t>𝑝</m:t>
                            </m:r>
                          </m:sup>
                          <m:e>
                            <m:r>
                              <a:rPr lang="en-US" sz="2000">
                                <a:solidFill>
                                  <a:schemeClr val="bg1"/>
                                </a:solidFill>
                                <a:latin typeface="Cambria Math" panose="02040503050406030204" pitchFamily="18" charset="0"/>
                              </a:rPr>
                              <m:t>(</m:t>
                            </m:r>
                          </m:e>
                        </m:nary>
                      </m:e>
                    </m:nary>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𝑡𝑒𝑠𝑡</m:t>
                        </m:r>
                      </m:e>
                      <m:sub>
                        <m:r>
                          <a:rPr lang="en-US" sz="2000" b="0" i="1" smtClean="0">
                            <a:solidFill>
                              <a:schemeClr val="bg1"/>
                            </a:solidFill>
                            <a:latin typeface="Cambria Math" panose="02040503050406030204" pitchFamily="18" charset="0"/>
                          </a:rPr>
                          <m:t>𝑖</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𝑡𝑟𝑎𝑖𝑛</m:t>
                        </m:r>
                      </m:e>
                      <m:sub>
                        <m:r>
                          <a:rPr lang="en-US" sz="2000" b="0" i="1" smtClean="0">
                            <a:solidFill>
                              <a:schemeClr val="bg1"/>
                            </a:solidFill>
                            <a:latin typeface="Cambria Math" panose="02040503050406030204" pitchFamily="18" charset="0"/>
                          </a:rPr>
                          <m:t>𝑖</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a:rPr lang="en-US" sz="2000" b="0" i="1" smtClean="0">
                            <a:solidFill>
                              <a:schemeClr val="bg1"/>
                            </a:solidFill>
                            <a:latin typeface="Cambria Math" panose="02040503050406030204" pitchFamily="18" charset="0"/>
                          </a:rPr>
                          <m:t>𝑗</m:t>
                        </m:r>
                      </m:sub>
                    </m:sSub>
                    <m:r>
                      <a:rPr lang="en-US" sz="2000" b="0" i="1" smtClean="0">
                        <a:solidFill>
                          <a:schemeClr val="bg1"/>
                        </a:solidFill>
                        <a:latin typeface="Cambria Math" panose="02040503050406030204" pitchFamily="18" charset="0"/>
                      </a:rPr>
                      <m:t>+</m:t>
                    </m:r>
                    <m:nary>
                      <m:naryPr>
                        <m:chr m:val="∑"/>
                        <m:ctrlPr>
                          <a:rPr lang="en-US" sz="2000" i="1">
                            <a:solidFill>
                              <a:schemeClr val="bg1"/>
                            </a:solidFill>
                            <a:latin typeface="Cambria Math" panose="02040503050406030204" pitchFamily="18" charset="0"/>
                          </a:rPr>
                        </m:ctrlPr>
                      </m:naryPr>
                      <m:sub>
                        <m:r>
                          <m:rPr>
                            <m:sty m:val="p"/>
                            <m:brk m:alnAt="23"/>
                          </m:rPr>
                          <a:rPr lang="en-US" sz="2000">
                            <a:solidFill>
                              <a:schemeClr val="bg1"/>
                            </a:solidFill>
                            <a:latin typeface="Cambria Math" panose="02040503050406030204" pitchFamily="18" charset="0"/>
                          </a:rPr>
                          <m:t>j</m:t>
                        </m:r>
                      </m:sub>
                      <m:sup>
                        <m:r>
                          <m:rPr>
                            <m:sty m:val="p"/>
                          </m:rPr>
                          <a:rPr lang="en-US" sz="2000" b="0" i="0" smtClean="0">
                            <a:solidFill>
                              <a:schemeClr val="bg1"/>
                            </a:solidFill>
                            <a:latin typeface="Cambria Math" panose="02040503050406030204" pitchFamily="18" charset="0"/>
                          </a:rPr>
                          <m:t>n</m:t>
                        </m:r>
                      </m:sup>
                      <m:e>
                        <m:nary>
                          <m:naryPr>
                            <m:chr m:val="∑"/>
                            <m:ctrlPr>
                              <a:rPr lang="en-US" sz="2000" i="1">
                                <a:solidFill>
                                  <a:schemeClr val="bg1"/>
                                </a:solidFill>
                                <a:latin typeface="Cambria Math" panose="02040503050406030204" pitchFamily="18" charset="0"/>
                              </a:rPr>
                            </m:ctrlPr>
                          </m:naryPr>
                          <m:sub>
                            <m:r>
                              <m:rPr>
                                <m:sty m:val="p"/>
                                <m:brk m:alnAt="23"/>
                              </m:rPr>
                              <a:rPr lang="en-US" sz="2000">
                                <a:solidFill>
                                  <a:schemeClr val="bg1"/>
                                </a:solidFill>
                                <a:latin typeface="Cambria Math" panose="02040503050406030204" pitchFamily="18" charset="0"/>
                              </a:rPr>
                              <m:t>i</m:t>
                            </m:r>
                          </m:sub>
                          <m:sup>
                            <m:r>
                              <m:rPr>
                                <m:sty m:val="p"/>
                              </m:rPr>
                              <a:rPr lang="en-US" sz="2000" b="0" i="0" smtClean="0">
                                <a:solidFill>
                                  <a:schemeClr val="bg1"/>
                                </a:solidFill>
                                <a:latin typeface="Cambria Math" panose="02040503050406030204" pitchFamily="18" charset="0"/>
                              </a:rPr>
                              <m:t>p</m:t>
                            </m:r>
                          </m:sup>
                          <m:e>
                            <m:sSubSup>
                              <m:sSubSupPr>
                                <m:ctrlPr>
                                  <a:rPr lang="en-US" sz="2000" i="1">
                                    <a:solidFill>
                                      <a:schemeClr val="bg1"/>
                                    </a:solidFill>
                                    <a:latin typeface="Cambria Math" panose="02040503050406030204" pitchFamily="18" charset="0"/>
                                  </a:rPr>
                                </m:ctrlPr>
                              </m:sSubSupPr>
                              <m:e>
                                <m:r>
                                  <m:rPr>
                                    <m:sty m:val="p"/>
                                  </m:rPr>
                                  <a:rPr lang="en-US" sz="2000">
                                    <a:solidFill>
                                      <a:schemeClr val="bg1"/>
                                    </a:solidFill>
                                    <a:latin typeface="Cambria Math" panose="02040503050406030204" pitchFamily="18" charset="0"/>
                                  </a:rPr>
                                  <m:t>t</m:t>
                                </m:r>
                                <m:r>
                                  <a:rPr lang="en-US" sz="2000" b="0" i="1" smtClean="0">
                                    <a:solidFill>
                                      <a:schemeClr val="bg1"/>
                                    </a:solidFill>
                                    <a:latin typeface="Cambria Math" panose="02040503050406030204" pitchFamily="18" charset="0"/>
                                  </a:rPr>
                                  <m:t>𝑟𝑎𝑖𝑛</m:t>
                                </m:r>
                              </m:e>
                              <m:sub>
                                <m:r>
                                  <m:rPr>
                                    <m:sty m:val="p"/>
                                  </m:rPr>
                                  <a:rPr lang="en-US" sz="2000">
                                    <a:solidFill>
                                      <a:schemeClr val="bg1"/>
                                    </a:solidFill>
                                    <a:latin typeface="Cambria Math" panose="02040503050406030204" pitchFamily="18" charset="0"/>
                                  </a:rPr>
                                  <m:t>ij</m:t>
                                </m:r>
                              </m:sub>
                              <m:sup>
                                <m:r>
                                  <a:rPr lang="en-US" sz="2000">
                                    <a:solidFill>
                                      <a:schemeClr val="bg1"/>
                                    </a:solidFill>
                                    <a:latin typeface="Cambria Math" panose="02040503050406030204" pitchFamily="18" charset="0"/>
                                  </a:rPr>
                                  <m:t>2</m:t>
                                </m:r>
                              </m:sup>
                            </m:sSubSup>
                          </m:e>
                        </m:nary>
                      </m:e>
                    </m:nary>
                  </m:oMath>
                </a14:m>
                <a:endParaRPr lang="en-US" sz="1800" dirty="0" smtClean="0">
                  <a:solidFill>
                    <a:srgbClr val="FF0000"/>
                  </a:solidFill>
                  <a:latin typeface="Cambria Math" panose="02040503050406030204" pitchFamily="18" charset="0"/>
                </a:endParaRPr>
              </a:p>
              <a:p>
                <a:pPr marL="0" indent="0">
                  <a:buNone/>
                </a:pPr>
                <a:r>
                  <a:rPr lang="en-US" sz="1800" dirty="0">
                    <a:solidFill>
                      <a:srgbClr val="FF0000"/>
                    </a:solidFill>
                    <a:latin typeface="Cambria Math" panose="02040503050406030204" pitchFamily="18" charset="0"/>
                  </a:rPr>
                  <a:t>                     </a:t>
                </a:r>
                <a:endParaRPr lang="en-US" sz="1800" dirty="0" smtClean="0">
                  <a:solidFill>
                    <a:srgbClr val="FF0000"/>
                  </a:solidFill>
                  <a:latin typeface="Cambria Math" panose="02040503050406030204" pitchFamily="18" charset="0"/>
                </a:endParaRPr>
              </a:p>
              <a:p>
                <a:pPr marL="0" indent="0">
                  <a:buNone/>
                </a:pPr>
                <a:endParaRPr lang="en-US" sz="1800" dirty="0">
                  <a:solidFill>
                    <a:srgbClr val="FF0000"/>
                  </a:solidFill>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68640" y="506099"/>
                <a:ext cx="8996230" cy="3096417"/>
              </a:xfrm>
              <a:blipFill rotWithShape="0">
                <a:blip r:embed="rId3"/>
                <a:stretch>
                  <a:fillRect l="-1085" t="-2756"/>
                </a:stretch>
              </a:blipFill>
            </p:spPr>
            <p:txBody>
              <a:bodyPr/>
              <a:lstStyle/>
              <a:p>
                <a:r>
                  <a:rPr lang="en-US">
                    <a:noFill/>
                  </a:rPr>
                  <a:t> </a:t>
                </a:r>
              </a:p>
            </p:txBody>
          </p:sp>
        </mc:Fallback>
      </mc:AlternateContent>
      <p:grpSp>
        <p:nvGrpSpPr>
          <p:cNvPr id="8" name="Group 7"/>
          <p:cNvGrpSpPr/>
          <p:nvPr/>
        </p:nvGrpSpPr>
        <p:grpSpPr>
          <a:xfrm>
            <a:off x="3040656" y="2368627"/>
            <a:ext cx="5006165" cy="539826"/>
            <a:chOff x="3040656" y="2258458"/>
            <a:chExt cx="5006165" cy="539826"/>
          </a:xfrm>
        </p:grpSpPr>
        <p:sp>
          <p:nvSpPr>
            <p:cNvPr id="4" name="Right Arrow 3"/>
            <p:cNvSpPr/>
            <p:nvPr/>
          </p:nvSpPr>
          <p:spPr>
            <a:xfrm rot="5400000">
              <a:off x="2974555" y="2324559"/>
              <a:ext cx="539826" cy="40762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p:cNvSpPr/>
            <p:nvPr/>
          </p:nvSpPr>
          <p:spPr>
            <a:xfrm rot="5400000">
              <a:off x="5255047" y="2324559"/>
              <a:ext cx="539826" cy="40762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5400000">
              <a:off x="7573096" y="2324559"/>
              <a:ext cx="539826" cy="40762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071036" y="3055429"/>
            <a:ext cx="7502486" cy="400110"/>
            <a:chOff x="2275573" y="3015734"/>
            <a:chExt cx="6649637" cy="400110"/>
          </a:xfrm>
        </p:grpSpPr>
        <p:sp>
          <p:nvSpPr>
            <p:cNvPr id="7" name="Rectangle 6"/>
            <p:cNvSpPr/>
            <p:nvPr/>
          </p:nvSpPr>
          <p:spPr>
            <a:xfrm>
              <a:off x="2275573" y="3015734"/>
              <a:ext cx="2102187" cy="400110"/>
            </a:xfrm>
            <a:prstGeom prst="rect">
              <a:avLst/>
            </a:prstGeom>
          </p:spPr>
          <p:txBody>
            <a:bodyPr wrap="none">
              <a:spAutoFit/>
            </a:bodyPr>
            <a:lstStyle/>
            <a:p>
              <a:r>
                <a:rPr lang="en-US" sz="2000" b="1" dirty="0" err="1">
                  <a:solidFill>
                    <a:srgbClr val="FFC000"/>
                  </a:solidFill>
                  <a:latin typeface="Cambria Math" panose="02040503050406030204" pitchFamily="18" charset="0"/>
                </a:rPr>
                <a:t>rowSums</a:t>
              </a:r>
              <a:r>
                <a:rPr lang="en-US" sz="2000" b="1" dirty="0">
                  <a:solidFill>
                    <a:srgbClr val="FFC000"/>
                  </a:solidFill>
                  <a:latin typeface="Cambria Math" panose="02040503050406030204" pitchFamily="18" charset="0"/>
                </a:rPr>
                <a:t>(test*test) </a:t>
              </a:r>
              <a:endParaRPr lang="en-US" sz="2000" b="1" dirty="0">
                <a:solidFill>
                  <a:srgbClr val="FFC000"/>
                </a:solidFill>
              </a:endParaRPr>
            </a:p>
          </p:txBody>
        </p:sp>
        <p:sp>
          <p:nvSpPr>
            <p:cNvPr id="9" name="Rectangle 8"/>
            <p:cNvSpPr/>
            <p:nvPr/>
          </p:nvSpPr>
          <p:spPr>
            <a:xfrm>
              <a:off x="4679824" y="3015734"/>
              <a:ext cx="1881227" cy="400110"/>
            </a:xfrm>
            <a:prstGeom prst="rect">
              <a:avLst/>
            </a:prstGeom>
          </p:spPr>
          <p:txBody>
            <a:bodyPr wrap="none">
              <a:spAutoFit/>
            </a:bodyPr>
            <a:lstStyle/>
            <a:p>
              <a:r>
                <a:rPr lang="en-US" sz="2000" b="1" dirty="0">
                  <a:solidFill>
                    <a:srgbClr val="FFC000"/>
                  </a:solidFill>
                  <a:latin typeface="Cambria Math" panose="02040503050406030204" pitchFamily="18" charset="0"/>
                </a:rPr>
                <a:t>test %*% </a:t>
              </a:r>
              <a:r>
                <a:rPr lang="en-US" sz="2000" b="1" dirty="0" smtClean="0">
                  <a:solidFill>
                    <a:srgbClr val="FFC000"/>
                  </a:solidFill>
                  <a:latin typeface="Cambria Math" panose="02040503050406030204" pitchFamily="18" charset="0"/>
                </a:rPr>
                <a:t>t(train) </a:t>
              </a:r>
              <a:endParaRPr lang="en-US" sz="2000" b="1" dirty="0">
                <a:solidFill>
                  <a:srgbClr val="FFC000"/>
                </a:solidFill>
              </a:endParaRPr>
            </a:p>
          </p:txBody>
        </p:sp>
        <p:sp>
          <p:nvSpPr>
            <p:cNvPr id="10" name="Rectangle 9"/>
            <p:cNvSpPr/>
            <p:nvPr/>
          </p:nvSpPr>
          <p:spPr>
            <a:xfrm>
              <a:off x="6668328" y="3015734"/>
              <a:ext cx="2256882" cy="400110"/>
            </a:xfrm>
            <a:prstGeom prst="rect">
              <a:avLst/>
            </a:prstGeom>
          </p:spPr>
          <p:txBody>
            <a:bodyPr wrap="none">
              <a:spAutoFit/>
            </a:bodyPr>
            <a:lstStyle/>
            <a:p>
              <a:r>
                <a:rPr lang="en-US" sz="2000" b="1" dirty="0" err="1">
                  <a:solidFill>
                    <a:srgbClr val="FFC000"/>
                  </a:solidFill>
                  <a:latin typeface="Cambria Math" panose="02040503050406030204" pitchFamily="18" charset="0"/>
                </a:rPr>
                <a:t>rowSums</a:t>
              </a:r>
              <a:r>
                <a:rPr lang="en-US" sz="2000" b="1" dirty="0">
                  <a:solidFill>
                    <a:srgbClr val="FFC000"/>
                  </a:solidFill>
                  <a:latin typeface="Cambria Math" panose="02040503050406030204" pitchFamily="18" charset="0"/>
                </a:rPr>
                <a:t>(train*train)</a:t>
              </a:r>
              <a:endParaRPr lang="en-US" sz="2000" b="1" dirty="0">
                <a:solidFill>
                  <a:srgbClr val="FFC000"/>
                </a:solidFill>
              </a:endParaRPr>
            </a:p>
          </p:txBody>
        </p:sp>
      </p:grpSp>
      <p:sp>
        <p:nvSpPr>
          <p:cNvPr id="15" name="TextBox 14"/>
          <p:cNvSpPr txBox="1"/>
          <p:nvPr/>
        </p:nvSpPr>
        <p:spPr>
          <a:xfrm>
            <a:off x="1520274" y="4063095"/>
            <a:ext cx="8692961" cy="1200329"/>
          </a:xfrm>
          <a:prstGeom prst="rect">
            <a:avLst/>
          </a:prstGeom>
          <a:noFill/>
        </p:spPr>
        <p:txBody>
          <a:bodyPr wrap="square" rtlCol="0">
            <a:spAutoFit/>
          </a:bodyPr>
          <a:lstStyle/>
          <a:p>
            <a:pPr algn="ctr"/>
            <a:r>
              <a:rPr lang="en-US" sz="2400" dirty="0" smtClean="0">
                <a:solidFill>
                  <a:srgbClr val="92D050"/>
                </a:solidFill>
                <a:latin typeface="Trebuchet MS" pitchFamily="34" charset="0"/>
              </a:rPr>
              <a:t>Now, we have represented KNN algorithm by matrix operations, and we can easily accelerate it by CUDA libraries as we mentioned previously.  </a:t>
            </a:r>
          </a:p>
        </p:txBody>
      </p:sp>
    </p:spTree>
    <p:extLst>
      <p:ext uri="{BB962C8B-B14F-4D97-AF65-F5344CB8AC3E}">
        <p14:creationId xmlns:p14="http://schemas.microsoft.com/office/powerpoint/2010/main" val="119143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300" y="27214"/>
            <a:ext cx="8996230" cy="684171"/>
          </a:xfrm>
        </p:spPr>
        <p:txBody>
          <a:bodyPr/>
          <a:lstStyle/>
          <a:p>
            <a:r>
              <a:rPr lang="en-US" dirty="0" smtClean="0"/>
              <a:t>1.Background</a:t>
            </a:r>
            <a:endParaRPr lang="en-US" dirty="0"/>
          </a:p>
        </p:txBody>
      </p:sp>
      <p:sp>
        <p:nvSpPr>
          <p:cNvPr id="3" name="Content Placeholder 2"/>
          <p:cNvSpPr>
            <a:spLocks noGrp="1"/>
          </p:cNvSpPr>
          <p:nvPr>
            <p:ph idx="1"/>
          </p:nvPr>
        </p:nvSpPr>
        <p:spPr>
          <a:xfrm>
            <a:off x="1445758" y="777932"/>
            <a:ext cx="8996230" cy="2062281"/>
          </a:xfrm>
        </p:spPr>
        <p:txBody>
          <a:bodyPr/>
          <a:lstStyle/>
          <a:p>
            <a:pPr>
              <a:buFont typeface="Wingdings" panose="05000000000000000000" pitchFamily="2" charset="2"/>
              <a:buChar char="Ø"/>
            </a:pPr>
            <a:r>
              <a:rPr lang="en-US" dirty="0" smtClean="0"/>
              <a:t>Advantages of R:</a:t>
            </a:r>
          </a:p>
          <a:p>
            <a:pPr marL="854075" lvl="1" indent="-342900">
              <a:buFontTx/>
              <a:buChar char="-"/>
            </a:pPr>
            <a:r>
              <a:rPr lang="fr-FR" dirty="0" smtClean="0"/>
              <a:t>Help</a:t>
            </a:r>
            <a:r>
              <a:rPr lang="en-US" dirty="0" smtClean="0"/>
              <a:t> to </a:t>
            </a:r>
            <a:r>
              <a:rPr lang="en-US" dirty="0"/>
              <a:t>think </a:t>
            </a:r>
            <a:r>
              <a:rPr lang="en-US" dirty="0" smtClean="0"/>
              <a:t>with </a:t>
            </a:r>
            <a:r>
              <a:rPr lang="en-US" dirty="0"/>
              <a:t>statistical </a:t>
            </a:r>
            <a:r>
              <a:rPr lang="en-US" dirty="0" smtClean="0"/>
              <a:t>methods</a:t>
            </a:r>
            <a:endParaRPr lang="en-US" b="1" dirty="0" smtClean="0"/>
          </a:p>
          <a:p>
            <a:pPr marL="854075" lvl="1" indent="-342900">
              <a:buFontTx/>
              <a:buChar char="-"/>
            </a:pPr>
            <a:r>
              <a:rPr lang="en-US" dirty="0" smtClean="0"/>
              <a:t>Design for data orientation</a:t>
            </a:r>
          </a:p>
          <a:p>
            <a:pPr marL="854075" lvl="1" indent="-342900">
              <a:buFontTx/>
              <a:buChar char="-"/>
            </a:pPr>
            <a:r>
              <a:rPr lang="en-US" dirty="0" smtClean="0"/>
              <a:t>Interactive with other databases </a:t>
            </a:r>
          </a:p>
          <a:p>
            <a:pPr marL="854075" lvl="1" indent="-342900">
              <a:buFontTx/>
              <a:buChar char="-"/>
            </a:pPr>
            <a:r>
              <a:rPr lang="en-US" dirty="0" smtClean="0"/>
              <a:t>Integrate </a:t>
            </a:r>
            <a:r>
              <a:rPr lang="en-US" dirty="0"/>
              <a:t>with other </a:t>
            </a:r>
            <a:r>
              <a:rPr lang="en-US" dirty="0" smtClean="0"/>
              <a:t>languages </a:t>
            </a:r>
            <a:r>
              <a:rPr lang="en-US" dirty="0"/>
              <a:t> </a:t>
            </a:r>
            <a:endParaRPr lang="en-US" dirty="0" smtClean="0"/>
          </a:p>
          <a:p>
            <a:pPr marL="854075" lvl="1" indent="-342900">
              <a:buFontTx/>
              <a:buChar char="-"/>
            </a:pPr>
            <a:r>
              <a:rPr lang="en-US" dirty="0" smtClean="0"/>
              <a:t>Provide high quality </a:t>
            </a:r>
            <a:r>
              <a:rPr lang="en-US" dirty="0"/>
              <a:t>graphics</a:t>
            </a:r>
            <a:endParaRPr lang="en-US" dirty="0" smtClean="0"/>
          </a:p>
          <a:p>
            <a:pPr marL="511175" lvl="1" indent="0">
              <a:buNone/>
            </a:pPr>
            <a:endParaRPr lang="en-US" dirty="0"/>
          </a:p>
          <a:p>
            <a:pPr marL="854075" lvl="1" indent="-342900">
              <a:buFontTx/>
              <a:buChar char="-"/>
            </a:pPr>
            <a:endParaRPr lang="en-US" dirty="0"/>
          </a:p>
          <a:p>
            <a:pPr marL="0" indent="0">
              <a:buNone/>
            </a:pPr>
            <a:endParaRPr lang="en-US" dirty="0" smtClean="0"/>
          </a:p>
          <a:p>
            <a:endParaRPr lang="en-US" dirty="0"/>
          </a:p>
        </p:txBody>
      </p:sp>
      <p:sp>
        <p:nvSpPr>
          <p:cNvPr id="4" name="TextBox 3"/>
          <p:cNvSpPr txBox="1"/>
          <p:nvPr/>
        </p:nvSpPr>
        <p:spPr>
          <a:xfrm>
            <a:off x="1445758" y="3380872"/>
            <a:ext cx="8790772" cy="1209562"/>
          </a:xfrm>
          <a:prstGeom prst="rect">
            <a:avLst/>
          </a:prstGeom>
          <a:noFill/>
        </p:spPr>
        <p:txBody>
          <a:bodyPr wrap="square" rtlCol="0">
            <a:spAutoFit/>
          </a:bodyPr>
          <a:lstStyle/>
          <a:p>
            <a:pPr marL="342900" indent="-342900" eaLnBrk="0" hangingPunct="0">
              <a:lnSpc>
                <a:spcPct val="90000"/>
              </a:lnSpc>
              <a:spcBef>
                <a:spcPts val="600"/>
              </a:spcBef>
              <a:spcAft>
                <a:spcPts val="300"/>
              </a:spcAft>
              <a:buFont typeface="Wingdings" panose="05000000000000000000" pitchFamily="2" charset="2"/>
              <a:buChar char="Ø"/>
            </a:pPr>
            <a:r>
              <a:rPr lang="en-US" sz="2400" dirty="0">
                <a:solidFill>
                  <a:schemeClr val="bg2"/>
                </a:solidFill>
                <a:latin typeface="Trebuchet MS" pitchFamily="34" charset="0"/>
                <a:cs typeface="ＭＳ Ｐゴシック" pitchFamily="-65" charset="-128"/>
              </a:rPr>
              <a:t>Drawbacks of R:</a:t>
            </a:r>
          </a:p>
          <a:p>
            <a:pPr marL="854075" lvl="1" indent="-342900" eaLnBrk="0" hangingPunct="0">
              <a:lnSpc>
                <a:spcPct val="90000"/>
              </a:lnSpc>
              <a:spcBef>
                <a:spcPts val="600"/>
              </a:spcBef>
              <a:spcAft>
                <a:spcPts val="300"/>
              </a:spcAft>
              <a:buFontTx/>
              <a:buChar char="-"/>
            </a:pPr>
            <a:r>
              <a:rPr lang="en-US" sz="2000" dirty="0">
                <a:solidFill>
                  <a:schemeClr val="bg2"/>
                </a:solidFill>
                <a:latin typeface="Trebuchet MS" pitchFamily="34" charset="0"/>
                <a:cs typeface="ＭＳ Ｐゴシック" pitchFamily="-65" charset="-128"/>
              </a:rPr>
              <a:t>speed :   </a:t>
            </a:r>
            <a:r>
              <a:rPr lang="en-US" sz="2000" dirty="0" smtClean="0">
                <a:solidFill>
                  <a:schemeClr val="bg2"/>
                </a:solidFill>
                <a:latin typeface="Trebuchet MS" pitchFamily="34" charset="0"/>
                <a:cs typeface="ＭＳ Ｐゴシック" pitchFamily="-65" charset="-128"/>
              </a:rPr>
              <a:t>sometimes is very </a:t>
            </a:r>
            <a:r>
              <a:rPr lang="en-US" sz="2000" dirty="0">
                <a:solidFill>
                  <a:schemeClr val="bg2"/>
                </a:solidFill>
                <a:latin typeface="Trebuchet MS" pitchFamily="34" charset="0"/>
                <a:cs typeface="ＭＳ Ｐゴシック" pitchFamily="-65" charset="-128"/>
              </a:rPr>
              <a:t>slow </a:t>
            </a:r>
          </a:p>
          <a:p>
            <a:pPr marL="854075" lvl="1" indent="-342900" eaLnBrk="0" hangingPunct="0">
              <a:lnSpc>
                <a:spcPct val="90000"/>
              </a:lnSpc>
              <a:spcBef>
                <a:spcPts val="600"/>
              </a:spcBef>
              <a:spcAft>
                <a:spcPts val="300"/>
              </a:spcAft>
              <a:buFontTx/>
              <a:buChar char="-"/>
            </a:pPr>
            <a:r>
              <a:rPr lang="en-US" sz="2000" dirty="0">
                <a:solidFill>
                  <a:schemeClr val="bg2"/>
                </a:solidFill>
                <a:latin typeface="Trebuchet MS" pitchFamily="34" charset="0"/>
                <a:cs typeface="ＭＳ Ｐゴシック" pitchFamily="-65" charset="-128"/>
              </a:rPr>
              <a:t>memory: </a:t>
            </a:r>
            <a:r>
              <a:rPr lang="en-US" sz="2000" dirty="0" smtClean="0">
                <a:solidFill>
                  <a:schemeClr val="bg2"/>
                </a:solidFill>
                <a:latin typeface="Trebuchet MS" pitchFamily="34" charset="0"/>
                <a:cs typeface="ＭＳ Ｐゴシック" pitchFamily="-65" charset="-128"/>
              </a:rPr>
              <a:t>requires all data to be loaded into major memory (RAM)</a:t>
            </a:r>
            <a:endParaRPr lang="en-US" sz="2400" dirty="0">
              <a:solidFill>
                <a:schemeClr val="bg2"/>
              </a:solidFill>
              <a:latin typeface="Trebuchet MS" pitchFamily="34" charset="0"/>
              <a:cs typeface="ＭＳ Ｐゴシック" pitchFamily="-65" charset="-128"/>
            </a:endParaRPr>
          </a:p>
        </p:txBody>
      </p:sp>
      <p:sp>
        <p:nvSpPr>
          <p:cNvPr id="5" name="TextBox 4"/>
          <p:cNvSpPr txBox="1"/>
          <p:nvPr/>
        </p:nvSpPr>
        <p:spPr>
          <a:xfrm>
            <a:off x="1445759" y="4969042"/>
            <a:ext cx="6952283" cy="400110"/>
          </a:xfrm>
          <a:prstGeom prst="rect">
            <a:avLst/>
          </a:prstGeom>
          <a:noFill/>
        </p:spPr>
        <p:txBody>
          <a:bodyPr wrap="square" rtlCol="0">
            <a:spAutoFit/>
          </a:bodyPr>
          <a:lstStyle/>
          <a:p>
            <a:pPr defTabSz="914400" eaLnBrk="0" hangingPunct="0">
              <a:spcBef>
                <a:spcPct val="30000"/>
              </a:spcBef>
              <a:defRPr/>
            </a:pPr>
            <a:r>
              <a:rPr lang="en-US" sz="2000" b="1" dirty="0">
                <a:solidFill>
                  <a:srgbClr val="92D050"/>
                </a:solidFill>
                <a:latin typeface="+mj-lt"/>
              </a:rPr>
              <a:t>So, we will introduce a way to resolve ‘slow speed’ of R. </a:t>
            </a:r>
          </a:p>
        </p:txBody>
      </p:sp>
    </p:spTree>
    <p:extLst>
      <p:ext uri="{BB962C8B-B14F-4D97-AF65-F5344CB8AC3E}">
        <p14:creationId xmlns:p14="http://schemas.microsoft.com/office/powerpoint/2010/main" val="22464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4573" y="274744"/>
            <a:ext cx="8996230" cy="452369"/>
          </a:xfrm>
        </p:spPr>
        <p:txBody>
          <a:bodyPr/>
          <a:lstStyle/>
          <a:p>
            <a:pPr marL="0" indent="0">
              <a:buNone/>
            </a:pPr>
            <a:r>
              <a:rPr lang="en-US" dirty="0" smtClean="0">
                <a:solidFill>
                  <a:srgbClr val="92D050"/>
                </a:solidFill>
              </a:rPr>
              <a:t>Rewrite KNN by matrix pattern and vectorization</a:t>
            </a:r>
            <a:endParaRPr lang="en-US" dirty="0">
              <a:solidFill>
                <a:srgbClr val="92D050"/>
              </a:solidFill>
            </a:endParaRPr>
          </a:p>
        </p:txBody>
      </p:sp>
      <p:sp>
        <p:nvSpPr>
          <p:cNvPr id="5" name="Rounded Rectangle 4"/>
          <p:cNvSpPr/>
          <p:nvPr/>
        </p:nvSpPr>
        <p:spPr>
          <a:xfrm>
            <a:off x="2037806" y="848298"/>
            <a:ext cx="6456199" cy="507847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b="1" dirty="0" smtClean="0">
                <a:solidFill>
                  <a:srgbClr val="0070C0"/>
                </a:solidFill>
                <a:latin typeface="Trebuchet MS" pitchFamily="34" charset="0"/>
              </a:rPr>
              <a:t>#Rewrite BenchR </a:t>
            </a:r>
            <a:r>
              <a:rPr lang="en-US" sz="1100" b="1" dirty="0" err="1">
                <a:solidFill>
                  <a:srgbClr val="0070C0"/>
                </a:solidFill>
                <a:latin typeface="Trebuchet MS" pitchFamily="34" charset="0"/>
              </a:rPr>
              <a:t>kNN</a:t>
            </a:r>
            <a:r>
              <a:rPr lang="en-US" sz="1100" b="1" dirty="0">
                <a:solidFill>
                  <a:srgbClr val="0070C0"/>
                </a:solidFill>
                <a:latin typeface="Trebuchet MS" pitchFamily="34" charset="0"/>
              </a:rPr>
              <a:t> by matrix operations and vectorization</a:t>
            </a:r>
          </a:p>
          <a:p>
            <a:r>
              <a:rPr lang="en-US" sz="1100" dirty="0" err="1">
                <a:latin typeface="Trebuchet MS" pitchFamily="34" charset="0"/>
              </a:rPr>
              <a:t>knn.customer.vectorization</a:t>
            </a:r>
            <a:r>
              <a:rPr lang="en-US" sz="1100" dirty="0">
                <a:latin typeface="Trebuchet MS" pitchFamily="34" charset="0"/>
              </a:rPr>
              <a:t> &lt;- </a:t>
            </a:r>
            <a:r>
              <a:rPr lang="en-US" sz="1100" dirty="0">
                <a:solidFill>
                  <a:schemeClr val="accent6"/>
                </a:solidFill>
                <a:latin typeface="Trebuchet MS" pitchFamily="34" charset="0"/>
              </a:rPr>
              <a:t>function</a:t>
            </a:r>
            <a:r>
              <a:rPr lang="en-US" sz="1100" dirty="0">
                <a:latin typeface="Trebuchet MS" pitchFamily="34" charset="0"/>
              </a:rPr>
              <a:t>(</a:t>
            </a:r>
            <a:r>
              <a:rPr lang="en-US" sz="1100" dirty="0" err="1">
                <a:latin typeface="Trebuchet MS" pitchFamily="34" charset="0"/>
              </a:rPr>
              <a:t>traindata</a:t>
            </a:r>
            <a:r>
              <a:rPr lang="en-US" sz="1100" dirty="0">
                <a:latin typeface="Trebuchet MS" pitchFamily="34" charset="0"/>
              </a:rPr>
              <a:t>, </a:t>
            </a:r>
            <a:r>
              <a:rPr lang="en-US" sz="1100" dirty="0" err="1">
                <a:latin typeface="Trebuchet MS" pitchFamily="34" charset="0"/>
              </a:rPr>
              <a:t>testdata</a:t>
            </a:r>
            <a:r>
              <a:rPr lang="en-US" sz="1100" dirty="0">
                <a:latin typeface="Trebuchet MS" pitchFamily="34" charset="0"/>
              </a:rPr>
              <a:t>, cl, k</a:t>
            </a:r>
            <a:r>
              <a:rPr lang="en-US" sz="1100" dirty="0" smtClean="0">
                <a:latin typeface="Trebuchet MS" pitchFamily="34" charset="0"/>
              </a:rPr>
              <a:t>)</a:t>
            </a:r>
          </a:p>
          <a:p>
            <a:r>
              <a:rPr lang="en-US" sz="1100" dirty="0" smtClean="0">
                <a:latin typeface="Trebuchet MS" pitchFamily="34" charset="0"/>
              </a:rPr>
              <a:t> </a:t>
            </a:r>
            <a:r>
              <a:rPr lang="en-US" sz="1100" dirty="0">
                <a:latin typeface="Trebuchet MS" pitchFamily="34" charset="0"/>
              </a:rPr>
              <a:t>{</a:t>
            </a:r>
          </a:p>
          <a:p>
            <a:r>
              <a:rPr lang="en-US" sz="1100" dirty="0">
                <a:latin typeface="Trebuchet MS" pitchFamily="34" charset="0"/>
              </a:rPr>
              <a:t>  </a:t>
            </a:r>
          </a:p>
          <a:p>
            <a:r>
              <a:rPr lang="en-US" sz="1100" dirty="0">
                <a:latin typeface="Trebuchet MS" pitchFamily="34" charset="0"/>
              </a:rPr>
              <a:t>  n    &lt;- </a:t>
            </a:r>
            <a:r>
              <a:rPr lang="en-US" sz="1100" dirty="0" err="1">
                <a:latin typeface="Trebuchet MS" pitchFamily="34" charset="0"/>
              </a:rPr>
              <a:t>nrow</a:t>
            </a:r>
            <a:r>
              <a:rPr lang="en-US" sz="1100" dirty="0">
                <a:latin typeface="Trebuchet MS" pitchFamily="34" charset="0"/>
              </a:rPr>
              <a:t>(</a:t>
            </a:r>
            <a:r>
              <a:rPr lang="en-US" sz="1100" dirty="0" err="1">
                <a:latin typeface="Trebuchet MS" pitchFamily="34" charset="0"/>
              </a:rPr>
              <a:t>testdata</a:t>
            </a:r>
            <a:r>
              <a:rPr lang="en-US" sz="1100" dirty="0">
                <a:latin typeface="Trebuchet MS" pitchFamily="34" charset="0"/>
              </a:rPr>
              <a:t>)</a:t>
            </a:r>
          </a:p>
          <a:p>
            <a:r>
              <a:rPr lang="en-US" sz="1100" dirty="0">
                <a:latin typeface="Trebuchet MS" pitchFamily="34" charset="0"/>
              </a:rPr>
              <a:t>  </a:t>
            </a:r>
            <a:r>
              <a:rPr lang="en-US" sz="1100" dirty="0" err="1">
                <a:latin typeface="Trebuchet MS" pitchFamily="34" charset="0"/>
              </a:rPr>
              <a:t>pred</a:t>
            </a:r>
            <a:r>
              <a:rPr lang="en-US" sz="1100" dirty="0">
                <a:latin typeface="Trebuchet MS" pitchFamily="34" charset="0"/>
              </a:rPr>
              <a:t> &lt;- rep(</a:t>
            </a:r>
            <a:r>
              <a:rPr lang="en-US" sz="1100" dirty="0" err="1">
                <a:latin typeface="Trebuchet MS" pitchFamily="34" charset="0"/>
              </a:rPr>
              <a:t>NA_character</a:t>
            </a:r>
            <a:r>
              <a:rPr lang="en-US" sz="1100" dirty="0">
                <a:latin typeface="Trebuchet MS" pitchFamily="34" charset="0"/>
              </a:rPr>
              <a:t>_, n)</a:t>
            </a:r>
          </a:p>
          <a:p>
            <a:endParaRPr lang="en-US" sz="1100" dirty="0" smtClean="0">
              <a:latin typeface="Trebuchet MS" pitchFamily="34" charset="0"/>
            </a:endParaRPr>
          </a:p>
          <a:p>
            <a:r>
              <a:rPr lang="en-US" sz="1200" dirty="0">
                <a:latin typeface="Trebuchet MS" pitchFamily="34" charset="0"/>
              </a:rPr>
              <a:t> </a:t>
            </a:r>
            <a:r>
              <a:rPr lang="en-US" sz="1200" dirty="0" smtClean="0">
                <a:latin typeface="Trebuchet MS" pitchFamily="34" charset="0"/>
              </a:rPr>
              <a:t> # </a:t>
            </a:r>
            <a:r>
              <a:rPr lang="en-US" sz="1200" dirty="0">
                <a:latin typeface="Trebuchet MS" pitchFamily="34" charset="0"/>
              </a:rPr>
              <a:t>(</a:t>
            </a:r>
            <a:r>
              <a:rPr lang="en-US" sz="1200" dirty="0" err="1">
                <a:latin typeface="Trebuchet MS" pitchFamily="34" charset="0"/>
              </a:rPr>
              <a:t>traindata</a:t>
            </a:r>
            <a:r>
              <a:rPr lang="en-US" sz="1200" dirty="0">
                <a:latin typeface="Trebuchet MS" pitchFamily="34" charset="0"/>
              </a:rPr>
              <a:t>[i,] - </a:t>
            </a:r>
            <a:r>
              <a:rPr lang="en-US" sz="1200" dirty="0" err="1">
                <a:latin typeface="Trebuchet MS" pitchFamily="34" charset="0"/>
              </a:rPr>
              <a:t>testdata</a:t>
            </a:r>
            <a:r>
              <a:rPr lang="en-US" sz="1200" dirty="0">
                <a:latin typeface="Trebuchet MS" pitchFamily="34" charset="0"/>
              </a:rPr>
              <a:t>[i, ])^2 --&gt; (a^2 - 2ab + b^2)</a:t>
            </a:r>
          </a:p>
          <a:p>
            <a:r>
              <a:rPr lang="en-US" sz="1200" dirty="0">
                <a:solidFill>
                  <a:srgbClr val="FF0000"/>
                </a:solidFill>
                <a:latin typeface="Trebuchet MS" pitchFamily="34" charset="0"/>
              </a:rPr>
              <a:t>  traindata2 &lt;- </a:t>
            </a:r>
            <a:r>
              <a:rPr lang="en-US" sz="1200" dirty="0" err="1">
                <a:solidFill>
                  <a:srgbClr val="FF0000"/>
                </a:solidFill>
                <a:latin typeface="Trebuchet MS" pitchFamily="34" charset="0"/>
              </a:rPr>
              <a:t>rowSums</a:t>
            </a:r>
            <a:r>
              <a:rPr lang="en-US" sz="1200" dirty="0">
                <a:solidFill>
                  <a:srgbClr val="FF0000"/>
                </a:solidFill>
                <a:latin typeface="Trebuchet MS" pitchFamily="34" charset="0"/>
              </a:rPr>
              <a:t>(</a:t>
            </a:r>
            <a:r>
              <a:rPr lang="en-US" sz="1200" dirty="0" err="1">
                <a:solidFill>
                  <a:srgbClr val="FF0000"/>
                </a:solidFill>
                <a:latin typeface="Trebuchet MS" pitchFamily="34" charset="0"/>
              </a:rPr>
              <a:t>traindata</a:t>
            </a:r>
            <a:r>
              <a:rPr lang="en-US" sz="1200" dirty="0">
                <a:solidFill>
                  <a:srgbClr val="FF0000"/>
                </a:solidFill>
                <a:latin typeface="Trebuchet MS" pitchFamily="34" charset="0"/>
              </a:rPr>
              <a:t>*</a:t>
            </a:r>
            <a:r>
              <a:rPr lang="en-US" sz="1200" dirty="0" err="1">
                <a:solidFill>
                  <a:srgbClr val="FF0000"/>
                </a:solidFill>
                <a:latin typeface="Trebuchet MS" pitchFamily="34" charset="0"/>
              </a:rPr>
              <a:t>traindata</a:t>
            </a:r>
            <a:r>
              <a:rPr lang="en-US" sz="1200" dirty="0">
                <a:solidFill>
                  <a:srgbClr val="FF0000"/>
                </a:solidFill>
                <a:latin typeface="Trebuchet MS" pitchFamily="34" charset="0"/>
              </a:rPr>
              <a:t>)</a:t>
            </a:r>
          </a:p>
          <a:p>
            <a:r>
              <a:rPr lang="en-US" sz="1200" dirty="0">
                <a:solidFill>
                  <a:srgbClr val="FF0000"/>
                </a:solidFill>
                <a:latin typeface="Trebuchet MS" pitchFamily="34" charset="0"/>
              </a:rPr>
              <a:t>  testdata2  &lt;- </a:t>
            </a:r>
            <a:r>
              <a:rPr lang="en-US" sz="1200" dirty="0" err="1">
                <a:solidFill>
                  <a:srgbClr val="FF0000"/>
                </a:solidFill>
                <a:latin typeface="Trebuchet MS" pitchFamily="34" charset="0"/>
              </a:rPr>
              <a:t>rowSums</a:t>
            </a:r>
            <a:r>
              <a:rPr lang="en-US" sz="1200" dirty="0">
                <a:solidFill>
                  <a:srgbClr val="FF0000"/>
                </a:solidFill>
                <a:latin typeface="Trebuchet MS" pitchFamily="34" charset="0"/>
              </a:rPr>
              <a:t>(</a:t>
            </a:r>
            <a:r>
              <a:rPr lang="en-US" sz="1200" dirty="0" err="1">
                <a:solidFill>
                  <a:srgbClr val="FF0000"/>
                </a:solidFill>
                <a:latin typeface="Trebuchet MS" pitchFamily="34" charset="0"/>
              </a:rPr>
              <a:t>testdata</a:t>
            </a:r>
            <a:r>
              <a:rPr lang="en-US" sz="1200" dirty="0">
                <a:solidFill>
                  <a:srgbClr val="FF0000"/>
                </a:solidFill>
                <a:latin typeface="Trebuchet MS" pitchFamily="34" charset="0"/>
              </a:rPr>
              <a:t>*</a:t>
            </a:r>
            <a:r>
              <a:rPr lang="en-US" sz="1200" dirty="0" err="1">
                <a:solidFill>
                  <a:srgbClr val="FF0000"/>
                </a:solidFill>
                <a:latin typeface="Trebuchet MS" pitchFamily="34" charset="0"/>
              </a:rPr>
              <a:t>testdata</a:t>
            </a:r>
            <a:r>
              <a:rPr lang="en-US" sz="1200" dirty="0" smtClean="0">
                <a:solidFill>
                  <a:srgbClr val="FF0000"/>
                </a:solidFill>
                <a:latin typeface="Trebuchet MS" pitchFamily="34" charset="0"/>
              </a:rPr>
              <a:t>)</a:t>
            </a:r>
          </a:p>
          <a:p>
            <a:r>
              <a:rPr lang="en-US" sz="1200" dirty="0">
                <a:solidFill>
                  <a:schemeClr val="tx1"/>
                </a:solidFill>
                <a:latin typeface="Trebuchet MS" pitchFamily="34" charset="0"/>
              </a:rPr>
              <a:t> </a:t>
            </a:r>
            <a:r>
              <a:rPr lang="en-US" sz="1200" dirty="0" smtClean="0">
                <a:solidFill>
                  <a:schemeClr val="tx1"/>
                </a:solidFill>
                <a:latin typeface="Trebuchet MS" pitchFamily="34" charset="0"/>
              </a:rPr>
              <a:t> # </a:t>
            </a:r>
            <a:r>
              <a:rPr lang="en-US" sz="1200" dirty="0" err="1" smtClean="0">
                <a:solidFill>
                  <a:schemeClr val="tx1"/>
                </a:solidFill>
                <a:latin typeface="Trebuchet MS" pitchFamily="34" charset="0"/>
              </a:rPr>
              <a:t>nvBLAS</a:t>
            </a:r>
            <a:r>
              <a:rPr lang="en-US" sz="1200" dirty="0" smtClean="0">
                <a:solidFill>
                  <a:schemeClr val="tx1"/>
                </a:solidFill>
                <a:latin typeface="Trebuchet MS" pitchFamily="34" charset="0"/>
              </a:rPr>
              <a:t> can speedup this step</a:t>
            </a:r>
            <a:endParaRPr lang="en-US" sz="1200" dirty="0">
              <a:solidFill>
                <a:schemeClr val="tx1"/>
              </a:solidFill>
              <a:latin typeface="Trebuchet MS" pitchFamily="34" charset="0"/>
            </a:endParaRPr>
          </a:p>
          <a:p>
            <a:r>
              <a:rPr lang="en-US" sz="1200" dirty="0">
                <a:solidFill>
                  <a:srgbClr val="FF0000"/>
                </a:solidFill>
                <a:latin typeface="Trebuchet MS" pitchFamily="34" charset="0"/>
              </a:rPr>
              <a:t>  </a:t>
            </a:r>
            <a:r>
              <a:rPr lang="en-US" sz="1200" b="1" dirty="0" err="1">
                <a:solidFill>
                  <a:srgbClr val="FF0000"/>
                </a:solidFill>
                <a:latin typeface="Trebuchet MS" pitchFamily="34" charset="0"/>
              </a:rPr>
              <a:t>testXtrain</a:t>
            </a:r>
            <a:r>
              <a:rPr lang="en-US" sz="1200" b="1" dirty="0">
                <a:solidFill>
                  <a:srgbClr val="FF0000"/>
                </a:solidFill>
                <a:latin typeface="Trebuchet MS" pitchFamily="34" charset="0"/>
              </a:rPr>
              <a:t> &lt;- </a:t>
            </a:r>
            <a:r>
              <a:rPr lang="en-US" sz="1200" b="1" dirty="0" err="1">
                <a:solidFill>
                  <a:srgbClr val="FF0000"/>
                </a:solidFill>
                <a:latin typeface="Trebuchet MS" pitchFamily="34" charset="0"/>
              </a:rPr>
              <a:t>as.matrix</a:t>
            </a:r>
            <a:r>
              <a:rPr lang="en-US" sz="1200" b="1" dirty="0">
                <a:solidFill>
                  <a:srgbClr val="FF0000"/>
                </a:solidFill>
                <a:latin typeface="Trebuchet MS" pitchFamily="34" charset="0"/>
              </a:rPr>
              <a:t>(</a:t>
            </a:r>
            <a:r>
              <a:rPr lang="en-US" sz="1200" b="1" dirty="0" err="1">
                <a:solidFill>
                  <a:srgbClr val="FF0000"/>
                </a:solidFill>
                <a:latin typeface="Trebuchet MS" pitchFamily="34" charset="0"/>
              </a:rPr>
              <a:t>testdata</a:t>
            </a:r>
            <a:r>
              <a:rPr lang="en-US" sz="1200" b="1" dirty="0">
                <a:solidFill>
                  <a:srgbClr val="FF0000"/>
                </a:solidFill>
                <a:latin typeface="Trebuchet MS" pitchFamily="34" charset="0"/>
              </a:rPr>
              <a:t>) %*% t(</a:t>
            </a:r>
            <a:r>
              <a:rPr lang="en-US" sz="1200" b="1" dirty="0" err="1">
                <a:solidFill>
                  <a:srgbClr val="FF0000"/>
                </a:solidFill>
                <a:latin typeface="Trebuchet MS" pitchFamily="34" charset="0"/>
              </a:rPr>
              <a:t>traindata</a:t>
            </a:r>
            <a:r>
              <a:rPr lang="en-US" sz="1200" b="1" dirty="0">
                <a:solidFill>
                  <a:srgbClr val="FF0000"/>
                </a:solidFill>
                <a:latin typeface="Trebuchet MS" pitchFamily="34" charset="0"/>
              </a:rPr>
              <a:t>)</a:t>
            </a:r>
          </a:p>
          <a:p>
            <a:r>
              <a:rPr lang="en-US" sz="1200" dirty="0">
                <a:solidFill>
                  <a:srgbClr val="FF0000"/>
                </a:solidFill>
                <a:latin typeface="Trebuchet MS" pitchFamily="34" charset="0"/>
              </a:rPr>
              <a:t> </a:t>
            </a:r>
          </a:p>
          <a:p>
            <a:r>
              <a:rPr lang="en-US" sz="1200" dirty="0">
                <a:latin typeface="Trebuchet MS" pitchFamily="34" charset="0"/>
              </a:rPr>
              <a:t>  # compute distance </a:t>
            </a:r>
          </a:p>
          <a:p>
            <a:r>
              <a:rPr lang="en-US" sz="1200" dirty="0">
                <a:solidFill>
                  <a:srgbClr val="FF0000"/>
                </a:solidFill>
                <a:latin typeface="Trebuchet MS" pitchFamily="34" charset="0"/>
              </a:rPr>
              <a:t>  </a:t>
            </a:r>
            <a:r>
              <a:rPr lang="en-US" sz="1200" dirty="0" err="1">
                <a:solidFill>
                  <a:srgbClr val="FF0000"/>
                </a:solidFill>
                <a:latin typeface="Trebuchet MS" pitchFamily="34" charset="0"/>
              </a:rPr>
              <a:t>dist</a:t>
            </a:r>
            <a:r>
              <a:rPr lang="en-US" sz="1200" dirty="0">
                <a:solidFill>
                  <a:srgbClr val="FF0000"/>
                </a:solidFill>
                <a:latin typeface="Trebuchet MS" pitchFamily="34" charset="0"/>
              </a:rPr>
              <a:t>  &lt;- sweep(testdata2 - 2 * </a:t>
            </a:r>
            <a:r>
              <a:rPr lang="en-US" sz="1200" dirty="0" err="1">
                <a:solidFill>
                  <a:srgbClr val="FF0000"/>
                </a:solidFill>
                <a:latin typeface="Trebuchet MS" pitchFamily="34" charset="0"/>
              </a:rPr>
              <a:t>testXtrain</a:t>
            </a:r>
            <a:r>
              <a:rPr lang="en-US" sz="1200" dirty="0">
                <a:solidFill>
                  <a:srgbClr val="FF0000"/>
                </a:solidFill>
                <a:latin typeface="Trebuchet MS" pitchFamily="34" charset="0"/>
              </a:rPr>
              <a:t>, 2, traindata2, '+')</a:t>
            </a:r>
          </a:p>
          <a:p>
            <a:r>
              <a:rPr lang="en-US" sz="1100" dirty="0">
                <a:latin typeface="Trebuchet MS" pitchFamily="34" charset="0"/>
              </a:rPr>
              <a:t>  </a:t>
            </a:r>
          </a:p>
          <a:p>
            <a:r>
              <a:rPr lang="en-US" sz="1100" dirty="0">
                <a:latin typeface="Trebuchet MS" pitchFamily="34" charset="0"/>
              </a:rPr>
              <a:t>  # get the k smallest neighbor</a:t>
            </a:r>
          </a:p>
          <a:p>
            <a:r>
              <a:rPr lang="en-US" sz="1100" dirty="0">
                <a:latin typeface="Trebuchet MS" pitchFamily="34" charset="0"/>
              </a:rPr>
              <a:t>  </a:t>
            </a:r>
            <a:r>
              <a:rPr lang="en-US" sz="1100" dirty="0" err="1">
                <a:latin typeface="Trebuchet MS" pitchFamily="34" charset="0"/>
              </a:rPr>
              <a:t>nn</a:t>
            </a:r>
            <a:r>
              <a:rPr lang="en-US" sz="1100" dirty="0">
                <a:latin typeface="Trebuchet MS" pitchFamily="34" charset="0"/>
              </a:rPr>
              <a:t> &lt;- t(apply(</a:t>
            </a:r>
            <a:r>
              <a:rPr lang="en-US" sz="1100" dirty="0" err="1">
                <a:latin typeface="Trebuchet MS" pitchFamily="34" charset="0"/>
              </a:rPr>
              <a:t>dist</a:t>
            </a:r>
            <a:r>
              <a:rPr lang="en-US" sz="1100" dirty="0">
                <a:latin typeface="Trebuchet MS" pitchFamily="34" charset="0"/>
              </a:rPr>
              <a:t>, 1, </a:t>
            </a:r>
            <a:r>
              <a:rPr lang="en-US" sz="1100" dirty="0" smtClean="0">
                <a:latin typeface="Trebuchet MS" pitchFamily="34" charset="0"/>
              </a:rPr>
              <a:t>order))[,</a:t>
            </a:r>
            <a:r>
              <a:rPr lang="en-US" sz="1100" dirty="0">
                <a:latin typeface="Trebuchet MS" pitchFamily="34" charset="0"/>
              </a:rPr>
              <a:t>1:k]</a:t>
            </a:r>
          </a:p>
          <a:p>
            <a:r>
              <a:rPr lang="en-US" sz="1100" dirty="0">
                <a:latin typeface="Trebuchet MS" pitchFamily="34" charset="0"/>
              </a:rPr>
              <a:t>     </a:t>
            </a:r>
          </a:p>
          <a:p>
            <a:r>
              <a:rPr lang="en-US" sz="1100" dirty="0">
                <a:latin typeface="Trebuchet MS" pitchFamily="34" charset="0"/>
              </a:rPr>
              <a:t>  # </a:t>
            </a:r>
            <a:r>
              <a:rPr lang="en-US" sz="1100" dirty="0" smtClean="0">
                <a:latin typeface="Trebuchet MS" pitchFamily="34" charset="0"/>
              </a:rPr>
              <a:t>get the most frequent labels in nearest K </a:t>
            </a:r>
            <a:endParaRPr lang="en-US" sz="1100" dirty="0">
              <a:latin typeface="Trebuchet MS" pitchFamily="34" charset="0"/>
            </a:endParaRPr>
          </a:p>
          <a:p>
            <a:r>
              <a:rPr lang="en-US" sz="1100" dirty="0">
                <a:latin typeface="Trebuchet MS" pitchFamily="34" charset="0"/>
              </a:rPr>
              <a:t>  </a:t>
            </a:r>
            <a:r>
              <a:rPr lang="en-US" sz="1100" dirty="0" err="1">
                <a:latin typeface="Trebuchet MS" pitchFamily="34" charset="0"/>
              </a:rPr>
              <a:t>class.frequency</a:t>
            </a:r>
            <a:r>
              <a:rPr lang="en-US" sz="1100" dirty="0">
                <a:latin typeface="Trebuchet MS" pitchFamily="34" charset="0"/>
              </a:rPr>
              <a:t> &lt;- apply(</a:t>
            </a:r>
            <a:r>
              <a:rPr lang="en-US" sz="1100" dirty="0" err="1">
                <a:latin typeface="Trebuchet MS" pitchFamily="34" charset="0"/>
              </a:rPr>
              <a:t>nn</a:t>
            </a:r>
            <a:r>
              <a:rPr lang="en-US" sz="1100" dirty="0">
                <a:latin typeface="Trebuchet MS" pitchFamily="34" charset="0"/>
              </a:rPr>
              <a:t>, 1, FUN=function(i) table(factor(cl[i], levels=unique(cl)))  )</a:t>
            </a:r>
          </a:p>
          <a:p>
            <a:r>
              <a:rPr lang="en-US" sz="1100" dirty="0">
                <a:latin typeface="Trebuchet MS" pitchFamily="34" charset="0"/>
              </a:rPr>
              <a:t>  # find the max label and </a:t>
            </a:r>
            <a:r>
              <a:rPr lang="en-US" sz="1100" dirty="0" smtClean="0">
                <a:latin typeface="Trebuchet MS" pitchFamily="34" charset="0"/>
              </a:rPr>
              <a:t>break ties</a:t>
            </a:r>
            <a:endParaRPr lang="en-US" sz="1100" dirty="0">
              <a:latin typeface="Trebuchet MS" pitchFamily="34" charset="0"/>
            </a:endParaRPr>
          </a:p>
          <a:p>
            <a:r>
              <a:rPr lang="en-US" sz="1100" dirty="0">
                <a:latin typeface="Trebuchet MS" pitchFamily="34" charset="0"/>
              </a:rPr>
              <a:t>  </a:t>
            </a:r>
            <a:r>
              <a:rPr lang="en-US" sz="1100" dirty="0" err="1">
                <a:latin typeface="Trebuchet MS" pitchFamily="34" charset="0"/>
              </a:rPr>
              <a:t>pred</a:t>
            </a:r>
            <a:r>
              <a:rPr lang="en-US" sz="1100" dirty="0">
                <a:latin typeface="Trebuchet MS" pitchFamily="34" charset="0"/>
              </a:rPr>
              <a:t> &lt;- apply(</a:t>
            </a:r>
            <a:r>
              <a:rPr lang="en-US" sz="1100" dirty="0" err="1">
                <a:latin typeface="Trebuchet MS" pitchFamily="34" charset="0"/>
              </a:rPr>
              <a:t>class.frequency</a:t>
            </a:r>
            <a:r>
              <a:rPr lang="en-US" sz="1100" dirty="0">
                <a:latin typeface="Trebuchet MS" pitchFamily="34" charset="0"/>
              </a:rPr>
              <a:t>, 2, FUN=function(i) sample(names(i)[i == max(i)],1))</a:t>
            </a:r>
          </a:p>
          <a:p>
            <a:r>
              <a:rPr lang="en-US" sz="1100" dirty="0">
                <a:latin typeface="Trebuchet MS" pitchFamily="34" charset="0"/>
              </a:rPr>
              <a:t> </a:t>
            </a:r>
          </a:p>
          <a:p>
            <a:r>
              <a:rPr lang="en-US" sz="1100" dirty="0">
                <a:latin typeface="Trebuchet MS" pitchFamily="34" charset="0"/>
              </a:rPr>
              <a:t>  </a:t>
            </a:r>
            <a:r>
              <a:rPr lang="en-US" sz="1100" dirty="0" err="1">
                <a:latin typeface="Trebuchet MS" pitchFamily="34" charset="0"/>
              </a:rPr>
              <a:t>unname</a:t>
            </a:r>
            <a:r>
              <a:rPr lang="en-US" sz="1100" dirty="0">
                <a:latin typeface="Trebuchet MS" pitchFamily="34" charset="0"/>
              </a:rPr>
              <a:t>(factor(</a:t>
            </a:r>
            <a:r>
              <a:rPr lang="en-US" sz="1100" dirty="0" err="1">
                <a:latin typeface="Trebuchet MS" pitchFamily="34" charset="0"/>
              </a:rPr>
              <a:t>pred</a:t>
            </a:r>
            <a:r>
              <a:rPr lang="en-US" sz="1100" dirty="0">
                <a:latin typeface="Trebuchet MS" pitchFamily="34" charset="0"/>
              </a:rPr>
              <a:t>, levels=unique(cl)))</a:t>
            </a:r>
          </a:p>
          <a:p>
            <a:r>
              <a:rPr lang="en-US" sz="1100" dirty="0">
                <a:latin typeface="Trebuchet MS" pitchFamily="34" charset="0"/>
              </a:rPr>
              <a:t>  </a:t>
            </a:r>
          </a:p>
          <a:p>
            <a:r>
              <a:rPr lang="en-US" sz="1100" dirty="0">
                <a:latin typeface="Trebuchet MS" pitchFamily="34" charset="0"/>
              </a:rPr>
              <a:t>}</a:t>
            </a:r>
          </a:p>
          <a:p>
            <a:endParaRPr lang="en-US" sz="1000" dirty="0">
              <a:latin typeface="Trebuchet MS" pitchFamily="34" charset="0"/>
            </a:endParaRPr>
          </a:p>
        </p:txBody>
      </p:sp>
    </p:spTree>
    <p:extLst>
      <p:ext uri="{BB962C8B-B14F-4D97-AF65-F5344CB8AC3E}">
        <p14:creationId xmlns:p14="http://schemas.microsoft.com/office/powerpoint/2010/main" val="274595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8640" y="439997"/>
            <a:ext cx="8996230" cy="4582300"/>
          </a:xfrm>
        </p:spPr>
        <p:txBody>
          <a:bodyPr/>
          <a:lstStyle/>
          <a:p>
            <a:pPr marL="0" indent="0">
              <a:buNone/>
            </a:pPr>
            <a:r>
              <a:rPr lang="en-US" dirty="0"/>
              <a:t>- </a:t>
            </a:r>
            <a:r>
              <a:rPr lang="en-US" dirty="0" smtClean="0"/>
              <a:t> </a:t>
            </a:r>
            <a:r>
              <a:rPr lang="en-US" dirty="0"/>
              <a:t>Matrix </a:t>
            </a:r>
            <a:r>
              <a:rPr lang="en-US" dirty="0" smtClean="0"/>
              <a:t>version is </a:t>
            </a:r>
            <a:r>
              <a:rPr lang="en-US" dirty="0"/>
              <a:t>as fast as </a:t>
            </a:r>
            <a:r>
              <a:rPr lang="en-US" dirty="0" err="1" smtClean="0"/>
              <a:t>FNN:knn</a:t>
            </a:r>
            <a:endParaRPr lang="en-US" dirty="0"/>
          </a:p>
          <a:p>
            <a:pPr marL="285750" indent="-285750">
              <a:buFontTx/>
              <a:buChar char="-"/>
            </a:pPr>
            <a:r>
              <a:rPr lang="en-US" dirty="0"/>
              <a:t>Run with </a:t>
            </a:r>
            <a:r>
              <a:rPr lang="en-US" dirty="0" err="1"/>
              <a:t>nvBLAS</a:t>
            </a:r>
            <a:r>
              <a:rPr lang="en-US" dirty="0"/>
              <a:t> we got</a:t>
            </a:r>
            <a:r>
              <a:rPr lang="en-US" dirty="0" smtClean="0"/>
              <a:t>:</a:t>
            </a:r>
          </a:p>
          <a:p>
            <a:pPr marL="0" indent="0">
              <a:buNone/>
            </a:pPr>
            <a:r>
              <a:rPr lang="en-US" dirty="0"/>
              <a:t> </a:t>
            </a:r>
            <a:r>
              <a:rPr lang="en-US" dirty="0" smtClean="0"/>
              <a:t>    </a:t>
            </a:r>
            <a:r>
              <a:rPr lang="en-US" b="1" dirty="0" smtClean="0">
                <a:solidFill>
                  <a:srgbClr val="FFC000"/>
                </a:solidFill>
              </a:rPr>
              <a:t>15X</a:t>
            </a:r>
            <a:r>
              <a:rPr lang="en-US" dirty="0" smtClean="0"/>
              <a:t>   faster than </a:t>
            </a:r>
            <a:r>
              <a:rPr lang="en-US" dirty="0" err="1" smtClean="0"/>
              <a:t>class:knn</a:t>
            </a:r>
            <a:endParaRPr lang="en-US" dirty="0" smtClean="0"/>
          </a:p>
          <a:p>
            <a:pPr marL="0" indent="0">
              <a:buNone/>
            </a:pPr>
            <a:r>
              <a:rPr lang="en-US" dirty="0"/>
              <a:t> </a:t>
            </a:r>
            <a:r>
              <a:rPr lang="en-US" dirty="0" smtClean="0"/>
              <a:t>    </a:t>
            </a:r>
            <a:r>
              <a:rPr lang="en-US" b="1" dirty="0" smtClean="0">
                <a:solidFill>
                  <a:srgbClr val="FFC000"/>
                </a:solidFill>
              </a:rPr>
              <a:t>3.8X</a:t>
            </a:r>
            <a:r>
              <a:rPr lang="en-US" dirty="0" smtClean="0">
                <a:solidFill>
                  <a:srgbClr val="FFC000"/>
                </a:solidFill>
              </a:rPr>
              <a:t> </a:t>
            </a:r>
            <a:r>
              <a:rPr lang="en-US" dirty="0" smtClean="0"/>
              <a:t> faster than </a:t>
            </a:r>
            <a:r>
              <a:rPr lang="en-US" dirty="0" err="1" smtClean="0"/>
              <a:t>FNN:knn</a:t>
            </a:r>
            <a:r>
              <a:rPr lang="en-US" dirty="0" smtClean="0"/>
              <a:t> </a:t>
            </a:r>
            <a:endParaRPr lang="en-US" dirty="0"/>
          </a:p>
          <a:p>
            <a:pPr marL="0" indent="0">
              <a:buNone/>
            </a:pPr>
            <a:endParaRPr lang="en-US" dirty="0"/>
          </a:p>
        </p:txBody>
      </p:sp>
      <p:pic>
        <p:nvPicPr>
          <p:cNvPr id="15" name="Picture 14"/>
          <p:cNvPicPr>
            <a:picLocks noChangeAspect="1"/>
          </p:cNvPicPr>
          <p:nvPr/>
        </p:nvPicPr>
        <p:blipFill>
          <a:blip r:embed="rId3"/>
          <a:stretch>
            <a:fillRect/>
          </a:stretch>
        </p:blipFill>
        <p:spPr>
          <a:xfrm>
            <a:off x="2630275" y="2439109"/>
            <a:ext cx="6150169" cy="3523762"/>
          </a:xfrm>
          <a:prstGeom prst="rect">
            <a:avLst/>
          </a:prstGeom>
        </p:spPr>
      </p:pic>
      <p:sp>
        <p:nvSpPr>
          <p:cNvPr id="13" name="TextBox 12"/>
          <p:cNvSpPr txBox="1"/>
          <p:nvPr/>
        </p:nvSpPr>
        <p:spPr>
          <a:xfrm>
            <a:off x="4743035" y="2852333"/>
            <a:ext cx="2241660" cy="369332"/>
          </a:xfrm>
          <a:prstGeom prst="rect">
            <a:avLst/>
          </a:prstGeom>
          <a:noFill/>
        </p:spPr>
        <p:txBody>
          <a:bodyPr wrap="square" rtlCol="0">
            <a:spAutoFit/>
          </a:bodyPr>
          <a:lstStyle/>
          <a:p>
            <a:pPr algn="ctr"/>
            <a:r>
              <a:rPr lang="en-US" dirty="0" smtClean="0">
                <a:solidFill>
                  <a:srgbClr val="FF0000"/>
                </a:solidFill>
                <a:latin typeface="Trebuchet MS" pitchFamily="34" charset="0"/>
              </a:rPr>
              <a:t>Lower is better</a:t>
            </a:r>
          </a:p>
        </p:txBody>
      </p:sp>
    </p:spTree>
    <p:extLst>
      <p:ext uri="{BB962C8B-B14F-4D97-AF65-F5344CB8AC3E}">
        <p14:creationId xmlns:p14="http://schemas.microsoft.com/office/powerpoint/2010/main" val="294015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73135" y="894125"/>
            <a:ext cx="8753807" cy="5035075"/>
            <a:chOff x="1478600" y="927176"/>
            <a:chExt cx="8753807" cy="5035075"/>
          </a:xfrm>
        </p:grpSpPr>
        <p:sp>
          <p:nvSpPr>
            <p:cNvPr id="4" name="TextBox 3"/>
            <p:cNvSpPr txBox="1"/>
            <p:nvPr/>
          </p:nvSpPr>
          <p:spPr>
            <a:xfrm>
              <a:off x="1737391" y="2664787"/>
              <a:ext cx="1008936" cy="369332"/>
            </a:xfrm>
            <a:prstGeom prst="rect">
              <a:avLst/>
            </a:prstGeom>
            <a:noFill/>
            <a:ln w="28575">
              <a:solidFill>
                <a:schemeClr val="bg2"/>
              </a:solidFill>
            </a:ln>
          </p:spPr>
          <p:txBody>
            <a:bodyPr wrap="square" rtlCol="0">
              <a:spAutoFit/>
            </a:bodyPr>
            <a:lstStyle/>
            <a:p>
              <a:pPr algn="ctr"/>
              <a:r>
                <a:rPr lang="en-US" dirty="0" smtClean="0">
                  <a:solidFill>
                    <a:schemeClr val="bg2"/>
                  </a:solidFill>
                  <a:latin typeface="Trebuchet MS" pitchFamily="34" charset="0"/>
                </a:rPr>
                <a:t>KNN</a:t>
              </a:r>
            </a:p>
          </p:txBody>
        </p:sp>
        <p:cxnSp>
          <p:nvCxnSpPr>
            <p:cNvPr id="5" name="Straight Arrow Connector 4"/>
            <p:cNvCxnSpPr/>
            <p:nvPr/>
          </p:nvCxnSpPr>
          <p:spPr>
            <a:xfrm flipV="1">
              <a:off x="2729279" y="1710748"/>
              <a:ext cx="645846" cy="92393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746327" y="3057452"/>
              <a:ext cx="628798" cy="7116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186258" y="927176"/>
              <a:ext cx="6856748" cy="4723155"/>
              <a:chOff x="4318969" y="1788944"/>
              <a:chExt cx="6856748" cy="4723155"/>
            </a:xfrm>
          </p:grpSpPr>
          <p:sp>
            <p:nvSpPr>
              <p:cNvPr id="8" name="TextBox 7"/>
              <p:cNvSpPr txBox="1"/>
              <p:nvPr/>
            </p:nvSpPr>
            <p:spPr>
              <a:xfrm>
                <a:off x="4542821" y="2148400"/>
                <a:ext cx="1312122" cy="646331"/>
              </a:xfrm>
              <a:prstGeom prst="rect">
                <a:avLst/>
              </a:prstGeom>
              <a:noFill/>
              <a:ln>
                <a:solidFill>
                  <a:schemeClr val="bg2"/>
                </a:solidFill>
              </a:ln>
            </p:spPr>
            <p:txBody>
              <a:bodyPr wrap="square" rtlCol="0">
                <a:spAutoFit/>
              </a:bodyPr>
              <a:lstStyle/>
              <a:p>
                <a:r>
                  <a:rPr lang="en-US" dirty="0" err="1" smtClean="0">
                    <a:solidFill>
                      <a:schemeClr val="bg2"/>
                    </a:solidFill>
                    <a:latin typeface="Trebuchet MS" pitchFamily="34" charset="0"/>
                  </a:rPr>
                  <a:t>class:kNN</a:t>
                </a:r>
                <a:endParaRPr lang="en-US" dirty="0" smtClean="0">
                  <a:solidFill>
                    <a:schemeClr val="bg2"/>
                  </a:solidFill>
                  <a:latin typeface="Trebuchet MS" pitchFamily="34" charset="0"/>
                </a:endParaRPr>
              </a:p>
              <a:p>
                <a:r>
                  <a:rPr lang="en-US" dirty="0" smtClean="0">
                    <a:solidFill>
                      <a:schemeClr val="bg2"/>
                    </a:solidFill>
                    <a:latin typeface="Trebuchet MS" pitchFamily="34" charset="0"/>
                  </a:rPr>
                  <a:t>FNN :</a:t>
                </a:r>
                <a:r>
                  <a:rPr lang="en-US" dirty="0" err="1" smtClean="0">
                    <a:solidFill>
                      <a:schemeClr val="bg2"/>
                    </a:solidFill>
                    <a:latin typeface="Trebuchet MS" pitchFamily="34" charset="0"/>
                  </a:rPr>
                  <a:t>kNN</a:t>
                </a:r>
                <a:endParaRPr lang="en-US" dirty="0" smtClean="0">
                  <a:solidFill>
                    <a:schemeClr val="bg2"/>
                  </a:solidFill>
                  <a:latin typeface="Trebuchet MS" pitchFamily="34" charset="0"/>
                </a:endParaRPr>
              </a:p>
            </p:txBody>
          </p:sp>
          <p:sp>
            <p:nvSpPr>
              <p:cNvPr id="9" name="TextBox 8"/>
              <p:cNvSpPr txBox="1"/>
              <p:nvPr/>
            </p:nvSpPr>
            <p:spPr>
              <a:xfrm>
                <a:off x="4318969" y="1788944"/>
                <a:ext cx="1898149" cy="646331"/>
              </a:xfrm>
              <a:prstGeom prst="rect">
                <a:avLst/>
              </a:prstGeom>
              <a:noFill/>
            </p:spPr>
            <p:txBody>
              <a:bodyPr wrap="square" rtlCol="0">
                <a:spAutoFit/>
              </a:bodyPr>
              <a:lstStyle/>
              <a:p>
                <a:pPr algn="ctr"/>
                <a:r>
                  <a:rPr lang="en-US" dirty="0" smtClean="0">
                    <a:solidFill>
                      <a:srgbClr val="FFC000"/>
                    </a:solidFill>
                    <a:latin typeface="Trebuchet MS" pitchFamily="34" charset="0"/>
                  </a:rPr>
                  <a:t>CRAN packages</a:t>
                </a:r>
                <a:endParaRPr lang="en-US" dirty="0">
                  <a:solidFill>
                    <a:srgbClr val="FFC000"/>
                  </a:solidFill>
                  <a:latin typeface="Trebuchet MS" pitchFamily="34" charset="0"/>
                </a:endParaRPr>
              </a:p>
              <a:p>
                <a:pPr algn="ctr"/>
                <a:endParaRPr lang="en-US" dirty="0" smtClean="0">
                  <a:solidFill>
                    <a:schemeClr val="bg2"/>
                  </a:solidFill>
                  <a:latin typeface="Trebuchet MS" pitchFamily="34" charset="0"/>
                </a:endParaRPr>
              </a:p>
            </p:txBody>
          </p:sp>
          <p:sp>
            <p:nvSpPr>
              <p:cNvPr id="10" name="TextBox 9"/>
              <p:cNvSpPr txBox="1"/>
              <p:nvPr/>
            </p:nvSpPr>
            <p:spPr>
              <a:xfrm>
                <a:off x="6443460" y="1788944"/>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1" name="TextBox 10"/>
              <p:cNvSpPr txBox="1"/>
              <p:nvPr/>
            </p:nvSpPr>
            <p:spPr>
              <a:xfrm>
                <a:off x="9523424" y="4534100"/>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2" name="TextBox 11"/>
              <p:cNvSpPr txBox="1"/>
              <p:nvPr/>
            </p:nvSpPr>
            <p:spPr>
              <a:xfrm>
                <a:off x="9573941" y="5865768"/>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CUDA</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grpSp>
        <p:sp>
          <p:nvSpPr>
            <p:cNvPr id="13" name="TextBox 12"/>
            <p:cNvSpPr txBox="1"/>
            <p:nvPr/>
          </p:nvSpPr>
          <p:spPr>
            <a:xfrm>
              <a:off x="3375125" y="3769098"/>
              <a:ext cx="1908663" cy="369332"/>
            </a:xfrm>
            <a:prstGeom prst="rect">
              <a:avLst/>
            </a:prstGeom>
            <a:noFill/>
            <a:ln>
              <a:solidFill>
                <a:schemeClr val="bg2"/>
              </a:solidFill>
            </a:ln>
          </p:spPr>
          <p:txBody>
            <a:bodyPr wrap="square" rtlCol="0">
              <a:spAutoFit/>
            </a:bodyPr>
            <a:lstStyle/>
            <a:p>
              <a:r>
                <a:rPr lang="en-US" dirty="0" smtClean="0">
                  <a:solidFill>
                    <a:schemeClr val="bg2"/>
                  </a:solidFill>
                  <a:latin typeface="Trebuchet MS" pitchFamily="34" charset="0"/>
                </a:rPr>
                <a:t>Custom Function</a:t>
              </a:r>
            </a:p>
          </p:txBody>
        </p:sp>
        <p:sp>
          <p:nvSpPr>
            <p:cNvPr id="15" name="TextBox 14"/>
            <p:cNvSpPr txBox="1"/>
            <p:nvPr/>
          </p:nvSpPr>
          <p:spPr>
            <a:xfrm>
              <a:off x="6254576" y="2748685"/>
              <a:ext cx="1626826" cy="369332"/>
            </a:xfrm>
            <a:prstGeom prst="rect">
              <a:avLst/>
            </a:prstGeom>
            <a:solidFill>
              <a:schemeClr val="tx1"/>
            </a:solidFill>
            <a:ln>
              <a:solidFill>
                <a:schemeClr val="bg1"/>
              </a:solidFill>
            </a:ln>
          </p:spPr>
          <p:txBody>
            <a:bodyPr wrap="square" rtlCol="0">
              <a:spAutoFit/>
            </a:bodyPr>
            <a:lstStyle/>
            <a:p>
              <a:pPr algn="ctr"/>
              <a:r>
                <a:rPr lang="en-US" dirty="0" smtClean="0">
                  <a:solidFill>
                    <a:schemeClr val="bg2"/>
                  </a:solidFill>
                  <a:latin typeface="Trebuchet MS" pitchFamily="34" charset="0"/>
                </a:rPr>
                <a:t>matrix solver</a:t>
              </a:r>
            </a:p>
          </p:txBody>
        </p:sp>
        <p:cxnSp>
          <p:nvCxnSpPr>
            <p:cNvPr id="17" name="Straight Arrow Connector 16"/>
            <p:cNvCxnSpPr>
              <a:endCxn id="20" idx="1"/>
            </p:cNvCxnSpPr>
            <p:nvPr/>
          </p:nvCxnSpPr>
          <p:spPr>
            <a:xfrm>
              <a:off x="5296908" y="4165945"/>
              <a:ext cx="913872" cy="87905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56459" y="2748685"/>
              <a:ext cx="1139869" cy="369332"/>
            </a:xfrm>
            <a:prstGeom prst="rect">
              <a:avLst/>
            </a:prstGeom>
            <a:solidFill>
              <a:schemeClr val="tx1"/>
            </a:solidFill>
            <a:ln>
              <a:solidFill>
                <a:schemeClr val="bg1"/>
              </a:solidFill>
            </a:ln>
          </p:spPr>
          <p:txBody>
            <a:bodyPr wrap="square" rtlCol="0">
              <a:spAutoFit/>
            </a:bodyPr>
            <a:lstStyle/>
            <a:p>
              <a:pPr algn="ctr"/>
              <a:r>
                <a:rPr lang="en-US" dirty="0" err="1" smtClean="0">
                  <a:solidFill>
                    <a:schemeClr val="bg2"/>
                  </a:solidFill>
                  <a:latin typeface="Trebuchet MS" pitchFamily="34" charset="0"/>
                </a:rPr>
                <a:t>nvBLAS</a:t>
              </a:r>
              <a:endParaRPr lang="en-US" dirty="0" smtClean="0">
                <a:solidFill>
                  <a:schemeClr val="bg2"/>
                </a:solidFill>
                <a:latin typeface="Trebuchet MS" pitchFamily="34" charset="0"/>
              </a:endParaRPr>
            </a:p>
          </p:txBody>
        </p:sp>
        <p:sp>
          <p:nvSpPr>
            <p:cNvPr id="19" name="TextBox 18"/>
            <p:cNvSpPr txBox="1"/>
            <p:nvPr/>
          </p:nvSpPr>
          <p:spPr>
            <a:xfrm>
              <a:off x="8220382" y="2341157"/>
              <a:ext cx="2012025" cy="369332"/>
            </a:xfrm>
            <a:prstGeom prst="rect">
              <a:avLst/>
            </a:prstGeom>
            <a:noFill/>
          </p:spPr>
          <p:txBody>
            <a:bodyPr wrap="square" rtlCol="0">
              <a:spAutoFit/>
            </a:bodyPr>
            <a:lstStyle/>
            <a:p>
              <a:pPr algn="ctr"/>
              <a:r>
                <a:rPr lang="en-US" dirty="0" smtClean="0">
                  <a:solidFill>
                    <a:schemeClr val="accent1"/>
                  </a:solidFill>
                  <a:latin typeface="Trebuchet MS" pitchFamily="34" charset="0"/>
                </a:rPr>
                <a:t>CUDA libraries</a:t>
              </a:r>
            </a:p>
          </p:txBody>
        </p:sp>
        <p:sp>
          <p:nvSpPr>
            <p:cNvPr id="20" name="TextBox 19"/>
            <p:cNvSpPr txBox="1"/>
            <p:nvPr/>
          </p:nvSpPr>
          <p:spPr>
            <a:xfrm>
              <a:off x="6210780" y="4713951"/>
              <a:ext cx="1766169" cy="662090"/>
            </a:xfrm>
            <a:prstGeom prst="rect">
              <a:avLst/>
            </a:prstGeom>
            <a:solidFill>
              <a:srgbClr val="FF0000"/>
            </a:solidFill>
            <a:ln>
              <a:solidFill>
                <a:schemeClr val="bg1"/>
              </a:solidFill>
            </a:ln>
          </p:spPr>
          <p:txBody>
            <a:bodyPr wrap="square" rtlCol="0">
              <a:spAutoFit/>
            </a:bodyPr>
            <a:lstStyle/>
            <a:p>
              <a:pPr algn="ctr"/>
              <a:r>
                <a:rPr lang="en-US" dirty="0">
                  <a:solidFill>
                    <a:schemeClr val="bg2"/>
                  </a:solidFill>
                  <a:latin typeface="Trebuchet MS" pitchFamily="34" charset="0"/>
                </a:rPr>
                <a:t>r</a:t>
              </a:r>
              <a:r>
                <a:rPr lang="en-US" dirty="0" smtClean="0">
                  <a:solidFill>
                    <a:schemeClr val="bg2"/>
                  </a:solidFill>
                  <a:latin typeface="Trebuchet MS" pitchFamily="34" charset="0"/>
                </a:rPr>
                <a:t>ewrite by </a:t>
              </a:r>
              <a:br>
                <a:rPr lang="en-US" dirty="0" smtClean="0">
                  <a:solidFill>
                    <a:schemeClr val="bg2"/>
                  </a:solidFill>
                  <a:latin typeface="Trebuchet MS" pitchFamily="34" charset="0"/>
                </a:rPr>
              </a:br>
              <a:r>
                <a:rPr lang="en-US" dirty="0" smtClean="0">
                  <a:solidFill>
                    <a:schemeClr val="bg2"/>
                  </a:solidFill>
                  <a:latin typeface="Trebuchet MS" pitchFamily="34" charset="0"/>
                </a:rPr>
                <a:t>C/C++/Fortran</a:t>
              </a:r>
            </a:p>
          </p:txBody>
        </p:sp>
        <p:cxnSp>
          <p:nvCxnSpPr>
            <p:cNvPr id="21" name="Straight Arrow Connector 20"/>
            <p:cNvCxnSpPr>
              <a:stCxn id="8" idx="3"/>
              <a:endCxn id="22" idx="1"/>
            </p:cNvCxnSpPr>
            <p:nvPr/>
          </p:nvCxnSpPr>
          <p:spPr>
            <a:xfrm>
              <a:off x="4722232" y="1609798"/>
              <a:ext cx="724351" cy="59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446583" y="1287223"/>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sp>
          <p:nvSpPr>
            <p:cNvPr id="23" name="Rectangle 22"/>
            <p:cNvSpPr/>
            <p:nvPr/>
          </p:nvSpPr>
          <p:spPr>
            <a:xfrm>
              <a:off x="5898438" y="2341157"/>
              <a:ext cx="2339103" cy="369332"/>
            </a:xfrm>
            <a:prstGeom prst="rect">
              <a:avLst/>
            </a:prstGeom>
          </p:spPr>
          <p:txBody>
            <a:bodyPr wrap="none">
              <a:spAutoFit/>
            </a:bodyPr>
            <a:lstStyle/>
            <a:p>
              <a:pPr algn="ctr"/>
              <a:r>
                <a:rPr lang="en-US" dirty="0" smtClean="0">
                  <a:solidFill>
                    <a:srgbClr val="FFC000"/>
                  </a:solidFill>
                  <a:latin typeface="Trebuchet MS" pitchFamily="34" charset="0"/>
                </a:rPr>
                <a:t>represent by pattern</a:t>
              </a:r>
              <a:endParaRPr lang="en-US" dirty="0">
                <a:solidFill>
                  <a:srgbClr val="FFC000"/>
                </a:solidFill>
                <a:latin typeface="Trebuchet MS" pitchFamily="34" charset="0"/>
              </a:endParaRPr>
            </a:p>
          </p:txBody>
        </p:sp>
        <p:cxnSp>
          <p:nvCxnSpPr>
            <p:cNvPr id="24" name="Straight Arrow Connector 23"/>
            <p:cNvCxnSpPr/>
            <p:nvPr/>
          </p:nvCxnSpPr>
          <p:spPr>
            <a:xfrm flipV="1">
              <a:off x="7976949" y="4287888"/>
              <a:ext cx="576198" cy="42606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586057" y="3995498"/>
              <a:ext cx="1312122" cy="646331"/>
            </a:xfrm>
            <a:prstGeom prst="rect">
              <a:avLst/>
            </a:prstGeom>
            <a:solidFill>
              <a:srgbClr val="FF0000"/>
            </a:solid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cxnSp>
          <p:nvCxnSpPr>
            <p:cNvPr id="26" name="Straight Arrow Connector 25"/>
            <p:cNvCxnSpPr/>
            <p:nvPr/>
          </p:nvCxnSpPr>
          <p:spPr>
            <a:xfrm>
              <a:off x="7976949" y="5376041"/>
              <a:ext cx="582567" cy="2630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586057" y="5315920"/>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Parallel </a:t>
              </a:r>
            </a:p>
            <a:p>
              <a:pPr algn="ctr"/>
              <a:r>
                <a:rPr lang="en-US" dirty="0" smtClean="0">
                  <a:solidFill>
                    <a:schemeClr val="bg2"/>
                  </a:solidFill>
                  <a:latin typeface="Trebuchet MS" pitchFamily="34" charset="0"/>
                </a:rPr>
                <a:t>Algorithm</a:t>
              </a:r>
            </a:p>
          </p:txBody>
        </p:sp>
        <p:cxnSp>
          <p:nvCxnSpPr>
            <p:cNvPr id="38" name="Straight Arrow Connector 37"/>
            <p:cNvCxnSpPr>
              <a:endCxn id="15" idx="1"/>
            </p:cNvCxnSpPr>
            <p:nvPr/>
          </p:nvCxnSpPr>
          <p:spPr>
            <a:xfrm flipV="1">
              <a:off x="5296908" y="2933351"/>
              <a:ext cx="957668" cy="8357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3"/>
              <a:endCxn id="18" idx="1"/>
            </p:cNvCxnSpPr>
            <p:nvPr/>
          </p:nvCxnSpPr>
          <p:spPr>
            <a:xfrm>
              <a:off x="7881402" y="2933351"/>
              <a:ext cx="775057"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478600" y="2266093"/>
              <a:ext cx="1582126" cy="369332"/>
            </a:xfrm>
            <a:prstGeom prst="rect">
              <a:avLst/>
            </a:prstGeom>
            <a:noFill/>
          </p:spPr>
          <p:txBody>
            <a:bodyPr wrap="square" rtlCol="0">
              <a:spAutoFit/>
            </a:bodyPr>
            <a:lstStyle/>
            <a:p>
              <a:pPr algn="ctr"/>
              <a:r>
                <a:rPr lang="en-US" dirty="0" smtClean="0">
                  <a:solidFill>
                    <a:srgbClr val="FFC000"/>
                  </a:solidFill>
                  <a:latin typeface="Trebuchet MS" pitchFamily="34" charset="0"/>
                </a:rPr>
                <a:t>algorithm</a:t>
              </a:r>
            </a:p>
          </p:txBody>
        </p:sp>
        <p:sp>
          <p:nvSpPr>
            <p:cNvPr id="46" name="Rectangle 45"/>
            <p:cNvSpPr/>
            <p:nvPr/>
          </p:nvSpPr>
          <p:spPr>
            <a:xfrm>
              <a:off x="5724514" y="4057334"/>
              <a:ext cx="2686954" cy="646331"/>
            </a:xfrm>
            <a:prstGeom prst="rect">
              <a:avLst/>
            </a:prstGeom>
          </p:spPr>
          <p:txBody>
            <a:bodyPr wrap="none">
              <a:spAutoFit/>
            </a:bodyPr>
            <a:lstStyle/>
            <a:p>
              <a:pPr algn="ctr"/>
              <a:r>
                <a:rPr lang="en-US" dirty="0">
                  <a:solidFill>
                    <a:srgbClr val="FFC000"/>
                  </a:solidFill>
                  <a:latin typeface="Trebuchet MS" pitchFamily="34" charset="0"/>
                </a:rPr>
                <a:t>i</a:t>
              </a:r>
              <a:r>
                <a:rPr lang="en-US" dirty="0" smtClean="0">
                  <a:solidFill>
                    <a:srgbClr val="FFC000"/>
                  </a:solidFill>
                  <a:latin typeface="Trebuchet MS" pitchFamily="34" charset="0"/>
                </a:rPr>
                <a:t>solate computationally </a:t>
              </a:r>
            </a:p>
            <a:p>
              <a:pPr algn="ctr"/>
              <a:r>
                <a:rPr lang="en-US" dirty="0" smtClean="0">
                  <a:solidFill>
                    <a:srgbClr val="FFC000"/>
                  </a:solidFill>
                  <a:latin typeface="Trebuchet MS" pitchFamily="34" charset="0"/>
                </a:rPr>
                <a:t>intensive task</a:t>
              </a:r>
              <a:endParaRPr lang="en-US" dirty="0">
                <a:solidFill>
                  <a:srgbClr val="FFC000"/>
                </a:solidFill>
                <a:latin typeface="Trebuchet MS" pitchFamily="34" charset="0"/>
              </a:endParaRPr>
            </a:p>
          </p:txBody>
        </p:sp>
        <p:sp>
          <p:nvSpPr>
            <p:cNvPr id="48" name="Rectangle 47"/>
            <p:cNvSpPr/>
            <p:nvPr/>
          </p:nvSpPr>
          <p:spPr>
            <a:xfrm>
              <a:off x="3318751" y="3353599"/>
              <a:ext cx="2034531" cy="369332"/>
            </a:xfrm>
            <a:prstGeom prst="rect">
              <a:avLst/>
            </a:prstGeom>
          </p:spPr>
          <p:txBody>
            <a:bodyPr wrap="none">
              <a:spAutoFit/>
            </a:bodyPr>
            <a:lstStyle/>
            <a:p>
              <a:pPr algn="ctr"/>
              <a:r>
                <a:rPr lang="en-US" dirty="0" smtClean="0">
                  <a:solidFill>
                    <a:srgbClr val="FFC000"/>
                  </a:solidFill>
                  <a:latin typeface="Trebuchet MS" pitchFamily="34" charset="0"/>
                </a:rPr>
                <a:t>R implementation</a:t>
              </a:r>
              <a:endParaRPr lang="en-US" dirty="0">
                <a:solidFill>
                  <a:srgbClr val="FFC000"/>
                </a:solidFill>
                <a:latin typeface="Trebuchet MS" pitchFamily="34" charset="0"/>
              </a:endParaRPr>
            </a:p>
          </p:txBody>
        </p:sp>
      </p:grpSp>
      <p:sp>
        <p:nvSpPr>
          <p:cNvPr id="2" name="TextBox 1"/>
          <p:cNvSpPr txBox="1"/>
          <p:nvPr/>
        </p:nvSpPr>
        <p:spPr>
          <a:xfrm>
            <a:off x="1273135" y="285044"/>
            <a:ext cx="4528192" cy="523220"/>
          </a:xfrm>
          <a:prstGeom prst="rect">
            <a:avLst/>
          </a:prstGeom>
          <a:noFill/>
        </p:spPr>
        <p:txBody>
          <a:bodyPr wrap="square" rtlCol="0">
            <a:spAutoFit/>
          </a:bodyPr>
          <a:lstStyle/>
          <a:p>
            <a:r>
              <a:rPr lang="en-US" sz="2800" b="1" dirty="0" smtClean="0">
                <a:solidFill>
                  <a:srgbClr val="92D050"/>
                </a:solidFill>
                <a:latin typeface="Trebuchet MS" pitchFamily="34" charset="0"/>
              </a:rPr>
              <a:t>Parallel Strategies </a:t>
            </a:r>
          </a:p>
        </p:txBody>
      </p:sp>
    </p:spTree>
    <p:extLst>
      <p:ext uri="{BB962C8B-B14F-4D97-AF65-F5344CB8AC3E}">
        <p14:creationId xmlns:p14="http://schemas.microsoft.com/office/powerpoint/2010/main" val="91711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2538" y="308133"/>
            <a:ext cx="8996230" cy="441351"/>
          </a:xfrm>
        </p:spPr>
        <p:txBody>
          <a:bodyPr/>
          <a:lstStyle/>
          <a:p>
            <a:pPr marL="0" indent="0">
              <a:buNone/>
            </a:pPr>
            <a:r>
              <a:rPr lang="en-US" dirty="0" smtClean="0">
                <a:solidFill>
                  <a:srgbClr val="92D050"/>
                </a:solidFill>
              </a:rPr>
              <a:t>Isolated computational task and rewrite by C</a:t>
            </a:r>
          </a:p>
          <a:p>
            <a:pPr marL="0" indent="0">
              <a:buNone/>
            </a:pPr>
            <a:endParaRPr lang="en-US" dirty="0" smtClean="0">
              <a:solidFill>
                <a:srgbClr val="92D050"/>
              </a:solidFill>
            </a:endParaRPr>
          </a:p>
          <a:p>
            <a:pPr marL="0" indent="0">
              <a:buNone/>
            </a:pPr>
            <a:endParaRPr lang="en-US" dirty="0">
              <a:solidFill>
                <a:srgbClr val="92D050"/>
              </a:solidFill>
            </a:endParaRPr>
          </a:p>
        </p:txBody>
      </p:sp>
      <p:sp>
        <p:nvSpPr>
          <p:cNvPr id="5" name="Rounded Rectangle 4"/>
          <p:cNvSpPr/>
          <p:nvPr/>
        </p:nvSpPr>
        <p:spPr>
          <a:xfrm>
            <a:off x="1302539" y="870332"/>
            <a:ext cx="6185151" cy="507847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b="1" dirty="0" smtClean="0">
                <a:solidFill>
                  <a:srgbClr val="0070C0"/>
                </a:solidFill>
                <a:latin typeface="Trebuchet MS" pitchFamily="34" charset="0"/>
              </a:rPr>
              <a:t>rewrite </a:t>
            </a:r>
            <a:r>
              <a:rPr lang="en-US" sz="1100" b="1" dirty="0" err="1">
                <a:solidFill>
                  <a:srgbClr val="0070C0"/>
                </a:solidFill>
                <a:latin typeface="Trebuchet MS" pitchFamily="34" charset="0"/>
              </a:rPr>
              <a:t>kNN</a:t>
            </a:r>
            <a:r>
              <a:rPr lang="en-US" sz="1100" b="1" dirty="0">
                <a:solidFill>
                  <a:srgbClr val="0070C0"/>
                </a:solidFill>
                <a:latin typeface="Trebuchet MS" pitchFamily="34" charset="0"/>
              </a:rPr>
              <a:t> by matrix operations and vectorization</a:t>
            </a:r>
          </a:p>
          <a:p>
            <a:r>
              <a:rPr lang="en-US" sz="1100" dirty="0" err="1">
                <a:latin typeface="Trebuchet MS" pitchFamily="34" charset="0"/>
              </a:rPr>
              <a:t>knn.customer.vectorization</a:t>
            </a:r>
            <a:r>
              <a:rPr lang="en-US" sz="1100" dirty="0">
                <a:latin typeface="Trebuchet MS" pitchFamily="34" charset="0"/>
              </a:rPr>
              <a:t> &lt;- </a:t>
            </a:r>
            <a:r>
              <a:rPr lang="en-US" sz="1100" dirty="0">
                <a:solidFill>
                  <a:schemeClr val="accent6"/>
                </a:solidFill>
                <a:latin typeface="Trebuchet MS" pitchFamily="34" charset="0"/>
              </a:rPr>
              <a:t>function</a:t>
            </a:r>
            <a:r>
              <a:rPr lang="en-US" sz="1100" dirty="0">
                <a:latin typeface="Trebuchet MS" pitchFamily="34" charset="0"/>
              </a:rPr>
              <a:t>(</a:t>
            </a:r>
            <a:r>
              <a:rPr lang="en-US" sz="1100" dirty="0" err="1">
                <a:latin typeface="Trebuchet MS" pitchFamily="34" charset="0"/>
              </a:rPr>
              <a:t>traindata</a:t>
            </a:r>
            <a:r>
              <a:rPr lang="en-US" sz="1100" dirty="0">
                <a:latin typeface="Trebuchet MS" pitchFamily="34" charset="0"/>
              </a:rPr>
              <a:t>, </a:t>
            </a:r>
            <a:r>
              <a:rPr lang="en-US" sz="1100" dirty="0" err="1">
                <a:latin typeface="Trebuchet MS" pitchFamily="34" charset="0"/>
              </a:rPr>
              <a:t>testdata</a:t>
            </a:r>
            <a:r>
              <a:rPr lang="en-US" sz="1100" dirty="0">
                <a:latin typeface="Trebuchet MS" pitchFamily="34" charset="0"/>
              </a:rPr>
              <a:t>, cl, k</a:t>
            </a:r>
            <a:r>
              <a:rPr lang="en-US" sz="1100" dirty="0" smtClean="0">
                <a:latin typeface="Trebuchet MS" pitchFamily="34" charset="0"/>
              </a:rPr>
              <a:t>)</a:t>
            </a:r>
          </a:p>
          <a:p>
            <a:r>
              <a:rPr lang="en-US" sz="1100" dirty="0" smtClean="0">
                <a:latin typeface="Trebuchet MS" pitchFamily="34" charset="0"/>
              </a:rPr>
              <a:t> </a:t>
            </a:r>
            <a:r>
              <a:rPr lang="en-US" sz="1100" dirty="0">
                <a:latin typeface="Trebuchet MS" pitchFamily="34" charset="0"/>
              </a:rPr>
              <a:t>{</a:t>
            </a:r>
          </a:p>
          <a:p>
            <a:r>
              <a:rPr lang="en-US" sz="1100" dirty="0">
                <a:latin typeface="Trebuchet MS" pitchFamily="34" charset="0"/>
              </a:rPr>
              <a:t>  </a:t>
            </a:r>
          </a:p>
          <a:p>
            <a:r>
              <a:rPr lang="en-US" sz="1100" dirty="0">
                <a:latin typeface="Trebuchet MS" pitchFamily="34" charset="0"/>
              </a:rPr>
              <a:t>  n    &lt;- </a:t>
            </a:r>
            <a:r>
              <a:rPr lang="en-US" sz="1100" dirty="0" err="1">
                <a:latin typeface="Trebuchet MS" pitchFamily="34" charset="0"/>
              </a:rPr>
              <a:t>nrow</a:t>
            </a:r>
            <a:r>
              <a:rPr lang="en-US" sz="1100" dirty="0">
                <a:latin typeface="Trebuchet MS" pitchFamily="34" charset="0"/>
              </a:rPr>
              <a:t>(</a:t>
            </a:r>
            <a:r>
              <a:rPr lang="en-US" sz="1100" dirty="0" err="1">
                <a:latin typeface="Trebuchet MS" pitchFamily="34" charset="0"/>
              </a:rPr>
              <a:t>testdata</a:t>
            </a:r>
            <a:r>
              <a:rPr lang="en-US" sz="1100" dirty="0">
                <a:latin typeface="Trebuchet MS" pitchFamily="34" charset="0"/>
              </a:rPr>
              <a:t>)</a:t>
            </a:r>
          </a:p>
          <a:p>
            <a:r>
              <a:rPr lang="en-US" sz="1100" dirty="0">
                <a:latin typeface="Trebuchet MS" pitchFamily="34" charset="0"/>
              </a:rPr>
              <a:t>  </a:t>
            </a:r>
            <a:r>
              <a:rPr lang="en-US" sz="1100" dirty="0" err="1">
                <a:latin typeface="Trebuchet MS" pitchFamily="34" charset="0"/>
              </a:rPr>
              <a:t>pred</a:t>
            </a:r>
            <a:r>
              <a:rPr lang="en-US" sz="1100" dirty="0">
                <a:latin typeface="Trebuchet MS" pitchFamily="34" charset="0"/>
              </a:rPr>
              <a:t> &lt;- rep(</a:t>
            </a:r>
            <a:r>
              <a:rPr lang="en-US" sz="1100" dirty="0" err="1">
                <a:latin typeface="Trebuchet MS" pitchFamily="34" charset="0"/>
              </a:rPr>
              <a:t>NA_character</a:t>
            </a:r>
            <a:r>
              <a:rPr lang="en-US" sz="1100" dirty="0">
                <a:latin typeface="Trebuchet MS" pitchFamily="34" charset="0"/>
              </a:rPr>
              <a:t>_, n)</a:t>
            </a:r>
          </a:p>
          <a:p>
            <a:endParaRPr lang="en-US" sz="1100" dirty="0" smtClean="0">
              <a:latin typeface="Trebuchet MS" pitchFamily="34" charset="0"/>
            </a:endParaRPr>
          </a:p>
          <a:p>
            <a:r>
              <a:rPr lang="en-US" sz="1200" dirty="0">
                <a:latin typeface="Trebuchet MS" pitchFamily="34" charset="0"/>
              </a:rPr>
              <a:t> </a:t>
            </a:r>
            <a:r>
              <a:rPr lang="en-US" sz="1200" dirty="0" smtClean="0">
                <a:latin typeface="Trebuchet MS" pitchFamily="34" charset="0"/>
              </a:rPr>
              <a:t> # </a:t>
            </a:r>
            <a:r>
              <a:rPr lang="en-US" sz="1200" dirty="0">
                <a:latin typeface="Trebuchet MS" pitchFamily="34" charset="0"/>
              </a:rPr>
              <a:t>(</a:t>
            </a:r>
            <a:r>
              <a:rPr lang="en-US" sz="1200" dirty="0" err="1">
                <a:latin typeface="Trebuchet MS" pitchFamily="34" charset="0"/>
              </a:rPr>
              <a:t>traindata</a:t>
            </a:r>
            <a:r>
              <a:rPr lang="en-US" sz="1200" dirty="0">
                <a:latin typeface="Trebuchet MS" pitchFamily="34" charset="0"/>
              </a:rPr>
              <a:t>[i,] - </a:t>
            </a:r>
            <a:r>
              <a:rPr lang="en-US" sz="1200" dirty="0" err="1">
                <a:latin typeface="Trebuchet MS" pitchFamily="34" charset="0"/>
              </a:rPr>
              <a:t>testdata</a:t>
            </a:r>
            <a:r>
              <a:rPr lang="en-US" sz="1200" dirty="0">
                <a:latin typeface="Trebuchet MS" pitchFamily="34" charset="0"/>
              </a:rPr>
              <a:t>[i, ])^2 --&gt; (a^2 - 2ab + b^2)</a:t>
            </a:r>
          </a:p>
          <a:p>
            <a:r>
              <a:rPr lang="en-US" sz="1200" dirty="0">
                <a:solidFill>
                  <a:srgbClr val="FF0000"/>
                </a:solidFill>
                <a:latin typeface="Trebuchet MS" pitchFamily="34" charset="0"/>
              </a:rPr>
              <a:t>  traindata2 &lt;- </a:t>
            </a:r>
            <a:r>
              <a:rPr lang="en-US" sz="1200" dirty="0" err="1">
                <a:solidFill>
                  <a:srgbClr val="FF0000"/>
                </a:solidFill>
                <a:latin typeface="Trebuchet MS" pitchFamily="34" charset="0"/>
              </a:rPr>
              <a:t>rowSums</a:t>
            </a:r>
            <a:r>
              <a:rPr lang="en-US" sz="1200" dirty="0">
                <a:solidFill>
                  <a:srgbClr val="FF0000"/>
                </a:solidFill>
                <a:latin typeface="Trebuchet MS" pitchFamily="34" charset="0"/>
              </a:rPr>
              <a:t>(</a:t>
            </a:r>
            <a:r>
              <a:rPr lang="en-US" sz="1200" dirty="0" err="1">
                <a:solidFill>
                  <a:srgbClr val="FF0000"/>
                </a:solidFill>
                <a:latin typeface="Trebuchet MS" pitchFamily="34" charset="0"/>
              </a:rPr>
              <a:t>traindata</a:t>
            </a:r>
            <a:r>
              <a:rPr lang="en-US" sz="1200" dirty="0">
                <a:solidFill>
                  <a:srgbClr val="FF0000"/>
                </a:solidFill>
                <a:latin typeface="Trebuchet MS" pitchFamily="34" charset="0"/>
              </a:rPr>
              <a:t>*</a:t>
            </a:r>
            <a:r>
              <a:rPr lang="en-US" sz="1200" dirty="0" err="1">
                <a:solidFill>
                  <a:srgbClr val="FF0000"/>
                </a:solidFill>
                <a:latin typeface="Trebuchet MS" pitchFamily="34" charset="0"/>
              </a:rPr>
              <a:t>traindata</a:t>
            </a:r>
            <a:r>
              <a:rPr lang="en-US" sz="1200" dirty="0">
                <a:solidFill>
                  <a:srgbClr val="FF0000"/>
                </a:solidFill>
                <a:latin typeface="Trebuchet MS" pitchFamily="34" charset="0"/>
              </a:rPr>
              <a:t>)</a:t>
            </a:r>
          </a:p>
          <a:p>
            <a:r>
              <a:rPr lang="en-US" sz="1200" dirty="0">
                <a:solidFill>
                  <a:srgbClr val="FF0000"/>
                </a:solidFill>
                <a:latin typeface="Trebuchet MS" pitchFamily="34" charset="0"/>
              </a:rPr>
              <a:t>  testdata2  &lt;- </a:t>
            </a:r>
            <a:r>
              <a:rPr lang="en-US" sz="1200" dirty="0" err="1">
                <a:solidFill>
                  <a:srgbClr val="FF0000"/>
                </a:solidFill>
                <a:latin typeface="Trebuchet MS" pitchFamily="34" charset="0"/>
              </a:rPr>
              <a:t>rowSums</a:t>
            </a:r>
            <a:r>
              <a:rPr lang="en-US" sz="1200" dirty="0">
                <a:solidFill>
                  <a:srgbClr val="FF0000"/>
                </a:solidFill>
                <a:latin typeface="Trebuchet MS" pitchFamily="34" charset="0"/>
              </a:rPr>
              <a:t>(</a:t>
            </a:r>
            <a:r>
              <a:rPr lang="en-US" sz="1200" dirty="0" err="1">
                <a:solidFill>
                  <a:srgbClr val="FF0000"/>
                </a:solidFill>
                <a:latin typeface="Trebuchet MS" pitchFamily="34" charset="0"/>
              </a:rPr>
              <a:t>testdata</a:t>
            </a:r>
            <a:r>
              <a:rPr lang="en-US" sz="1200" dirty="0">
                <a:solidFill>
                  <a:srgbClr val="FF0000"/>
                </a:solidFill>
                <a:latin typeface="Trebuchet MS" pitchFamily="34" charset="0"/>
              </a:rPr>
              <a:t>*</a:t>
            </a:r>
            <a:r>
              <a:rPr lang="en-US" sz="1200" dirty="0" err="1">
                <a:solidFill>
                  <a:srgbClr val="FF0000"/>
                </a:solidFill>
                <a:latin typeface="Trebuchet MS" pitchFamily="34" charset="0"/>
              </a:rPr>
              <a:t>testdata</a:t>
            </a:r>
            <a:r>
              <a:rPr lang="en-US" sz="1200" dirty="0">
                <a:solidFill>
                  <a:srgbClr val="FF0000"/>
                </a:solidFill>
                <a:latin typeface="Trebuchet MS" pitchFamily="34" charset="0"/>
              </a:rPr>
              <a:t>)</a:t>
            </a:r>
          </a:p>
          <a:p>
            <a:r>
              <a:rPr lang="en-US" sz="1200" dirty="0">
                <a:solidFill>
                  <a:srgbClr val="FF0000"/>
                </a:solidFill>
                <a:latin typeface="Trebuchet MS" pitchFamily="34" charset="0"/>
              </a:rPr>
              <a:t>  </a:t>
            </a:r>
            <a:r>
              <a:rPr lang="en-US" sz="1200" b="1" dirty="0" err="1">
                <a:solidFill>
                  <a:srgbClr val="FF0000"/>
                </a:solidFill>
                <a:latin typeface="Trebuchet MS" pitchFamily="34" charset="0"/>
              </a:rPr>
              <a:t>testXtrain</a:t>
            </a:r>
            <a:r>
              <a:rPr lang="en-US" sz="1200" b="1" dirty="0">
                <a:solidFill>
                  <a:srgbClr val="FF0000"/>
                </a:solidFill>
                <a:latin typeface="Trebuchet MS" pitchFamily="34" charset="0"/>
              </a:rPr>
              <a:t> &lt;- </a:t>
            </a:r>
            <a:r>
              <a:rPr lang="en-US" sz="1200" b="1" dirty="0" err="1">
                <a:solidFill>
                  <a:srgbClr val="FF0000"/>
                </a:solidFill>
                <a:latin typeface="Trebuchet MS" pitchFamily="34" charset="0"/>
              </a:rPr>
              <a:t>as.matrix</a:t>
            </a:r>
            <a:r>
              <a:rPr lang="en-US" sz="1200" b="1" dirty="0">
                <a:solidFill>
                  <a:srgbClr val="FF0000"/>
                </a:solidFill>
                <a:latin typeface="Trebuchet MS" pitchFamily="34" charset="0"/>
              </a:rPr>
              <a:t>(</a:t>
            </a:r>
            <a:r>
              <a:rPr lang="en-US" sz="1200" b="1" dirty="0" err="1">
                <a:solidFill>
                  <a:srgbClr val="FF0000"/>
                </a:solidFill>
                <a:latin typeface="Trebuchet MS" pitchFamily="34" charset="0"/>
              </a:rPr>
              <a:t>testdata</a:t>
            </a:r>
            <a:r>
              <a:rPr lang="en-US" sz="1200" b="1" dirty="0">
                <a:solidFill>
                  <a:srgbClr val="FF0000"/>
                </a:solidFill>
                <a:latin typeface="Trebuchet MS" pitchFamily="34" charset="0"/>
              </a:rPr>
              <a:t>) %*% t(</a:t>
            </a:r>
            <a:r>
              <a:rPr lang="en-US" sz="1200" b="1" dirty="0" err="1">
                <a:solidFill>
                  <a:srgbClr val="FF0000"/>
                </a:solidFill>
                <a:latin typeface="Trebuchet MS" pitchFamily="34" charset="0"/>
              </a:rPr>
              <a:t>traindata</a:t>
            </a:r>
            <a:r>
              <a:rPr lang="en-US" sz="1200" b="1" dirty="0">
                <a:solidFill>
                  <a:srgbClr val="FF0000"/>
                </a:solidFill>
                <a:latin typeface="Trebuchet MS" pitchFamily="34" charset="0"/>
              </a:rPr>
              <a:t>)</a:t>
            </a:r>
          </a:p>
          <a:p>
            <a:r>
              <a:rPr lang="en-US" sz="1200" dirty="0">
                <a:solidFill>
                  <a:srgbClr val="FF0000"/>
                </a:solidFill>
                <a:latin typeface="Trebuchet MS" pitchFamily="34" charset="0"/>
              </a:rPr>
              <a:t> </a:t>
            </a:r>
          </a:p>
          <a:p>
            <a:r>
              <a:rPr lang="en-US" sz="1200" dirty="0">
                <a:latin typeface="Trebuchet MS" pitchFamily="34" charset="0"/>
              </a:rPr>
              <a:t>  # compute distance </a:t>
            </a:r>
          </a:p>
          <a:p>
            <a:r>
              <a:rPr lang="en-US" sz="1200" dirty="0">
                <a:solidFill>
                  <a:srgbClr val="FF0000"/>
                </a:solidFill>
                <a:latin typeface="Trebuchet MS" pitchFamily="34" charset="0"/>
              </a:rPr>
              <a:t>  </a:t>
            </a:r>
            <a:r>
              <a:rPr lang="en-US" sz="1200" dirty="0" err="1">
                <a:solidFill>
                  <a:srgbClr val="FF0000"/>
                </a:solidFill>
                <a:latin typeface="Trebuchet MS" pitchFamily="34" charset="0"/>
              </a:rPr>
              <a:t>dist</a:t>
            </a:r>
            <a:r>
              <a:rPr lang="en-US" sz="1200" dirty="0">
                <a:solidFill>
                  <a:srgbClr val="FF0000"/>
                </a:solidFill>
                <a:latin typeface="Trebuchet MS" pitchFamily="34" charset="0"/>
              </a:rPr>
              <a:t>  &lt;- sweep(testdata2 - 2 * </a:t>
            </a:r>
            <a:r>
              <a:rPr lang="en-US" sz="1200" dirty="0" err="1">
                <a:solidFill>
                  <a:srgbClr val="FF0000"/>
                </a:solidFill>
                <a:latin typeface="Trebuchet MS" pitchFamily="34" charset="0"/>
              </a:rPr>
              <a:t>testXtrain</a:t>
            </a:r>
            <a:r>
              <a:rPr lang="en-US" sz="1200" dirty="0">
                <a:solidFill>
                  <a:srgbClr val="FF0000"/>
                </a:solidFill>
                <a:latin typeface="Trebuchet MS" pitchFamily="34" charset="0"/>
              </a:rPr>
              <a:t>, 2, traindata2, '+')</a:t>
            </a:r>
          </a:p>
          <a:p>
            <a:r>
              <a:rPr lang="en-US" sz="1100" dirty="0">
                <a:latin typeface="Trebuchet MS" pitchFamily="34" charset="0"/>
              </a:rPr>
              <a:t>  </a:t>
            </a:r>
          </a:p>
          <a:p>
            <a:r>
              <a:rPr lang="en-US" sz="1100" dirty="0">
                <a:latin typeface="Trebuchet MS" pitchFamily="34" charset="0"/>
              </a:rPr>
              <a:t>  # get the k smallest neighbor</a:t>
            </a:r>
          </a:p>
          <a:p>
            <a:r>
              <a:rPr lang="en-US" sz="1100" dirty="0">
                <a:latin typeface="Trebuchet MS" pitchFamily="34" charset="0"/>
              </a:rPr>
              <a:t>  </a:t>
            </a:r>
            <a:r>
              <a:rPr lang="en-US" sz="1100" dirty="0" err="1">
                <a:latin typeface="Trebuchet MS" pitchFamily="34" charset="0"/>
              </a:rPr>
              <a:t>nn</a:t>
            </a:r>
            <a:r>
              <a:rPr lang="en-US" sz="1100" dirty="0">
                <a:latin typeface="Trebuchet MS" pitchFamily="34" charset="0"/>
              </a:rPr>
              <a:t> &lt;- t(apply(</a:t>
            </a:r>
            <a:r>
              <a:rPr lang="en-US" sz="1100" dirty="0" err="1">
                <a:latin typeface="Trebuchet MS" pitchFamily="34" charset="0"/>
              </a:rPr>
              <a:t>dist</a:t>
            </a:r>
            <a:r>
              <a:rPr lang="en-US" sz="1100" dirty="0">
                <a:latin typeface="Trebuchet MS" pitchFamily="34" charset="0"/>
              </a:rPr>
              <a:t>, 1, </a:t>
            </a:r>
            <a:r>
              <a:rPr lang="en-US" sz="1100" dirty="0" smtClean="0">
                <a:latin typeface="Trebuchet MS" pitchFamily="34" charset="0"/>
              </a:rPr>
              <a:t>order))[,</a:t>
            </a:r>
            <a:r>
              <a:rPr lang="en-US" sz="1100" dirty="0">
                <a:latin typeface="Trebuchet MS" pitchFamily="34" charset="0"/>
              </a:rPr>
              <a:t>1:k]</a:t>
            </a:r>
          </a:p>
          <a:p>
            <a:r>
              <a:rPr lang="en-US" sz="1100" dirty="0">
                <a:latin typeface="Trebuchet MS" pitchFamily="34" charset="0"/>
              </a:rPr>
              <a:t>     </a:t>
            </a:r>
          </a:p>
          <a:p>
            <a:r>
              <a:rPr lang="en-US" sz="1100" dirty="0">
                <a:latin typeface="Trebuchet MS" pitchFamily="34" charset="0"/>
              </a:rPr>
              <a:t>  # </a:t>
            </a:r>
            <a:r>
              <a:rPr lang="en-US" sz="1100" dirty="0" smtClean="0">
                <a:latin typeface="Trebuchet MS" pitchFamily="34" charset="0"/>
              </a:rPr>
              <a:t>get the most frequent labels in nearest K </a:t>
            </a:r>
            <a:endParaRPr lang="en-US" sz="1100" dirty="0">
              <a:latin typeface="Trebuchet MS" pitchFamily="34" charset="0"/>
            </a:endParaRPr>
          </a:p>
          <a:p>
            <a:r>
              <a:rPr lang="en-US" sz="1100" dirty="0">
                <a:latin typeface="Trebuchet MS" pitchFamily="34" charset="0"/>
              </a:rPr>
              <a:t>  </a:t>
            </a:r>
            <a:r>
              <a:rPr lang="en-US" sz="1100" dirty="0" err="1">
                <a:latin typeface="Trebuchet MS" pitchFamily="34" charset="0"/>
              </a:rPr>
              <a:t>class.frequency</a:t>
            </a:r>
            <a:r>
              <a:rPr lang="en-US" sz="1100" dirty="0">
                <a:latin typeface="Trebuchet MS" pitchFamily="34" charset="0"/>
              </a:rPr>
              <a:t> &lt;- apply(</a:t>
            </a:r>
            <a:r>
              <a:rPr lang="en-US" sz="1100" dirty="0" err="1">
                <a:latin typeface="Trebuchet MS" pitchFamily="34" charset="0"/>
              </a:rPr>
              <a:t>nn</a:t>
            </a:r>
            <a:r>
              <a:rPr lang="en-US" sz="1100" dirty="0">
                <a:latin typeface="Trebuchet MS" pitchFamily="34" charset="0"/>
              </a:rPr>
              <a:t>, 1, FUN=function(i) table(factor(cl[i], levels=unique(cl)))  )</a:t>
            </a:r>
          </a:p>
          <a:p>
            <a:r>
              <a:rPr lang="en-US" sz="1100" dirty="0">
                <a:latin typeface="Trebuchet MS" pitchFamily="34" charset="0"/>
              </a:rPr>
              <a:t>  # find the max label and </a:t>
            </a:r>
            <a:r>
              <a:rPr lang="en-US" sz="1100" dirty="0" smtClean="0">
                <a:latin typeface="Trebuchet MS" pitchFamily="34" charset="0"/>
              </a:rPr>
              <a:t>break ties</a:t>
            </a:r>
            <a:endParaRPr lang="en-US" sz="1100" dirty="0">
              <a:latin typeface="Trebuchet MS" pitchFamily="34" charset="0"/>
            </a:endParaRPr>
          </a:p>
          <a:p>
            <a:r>
              <a:rPr lang="en-US" sz="1100" dirty="0">
                <a:latin typeface="Trebuchet MS" pitchFamily="34" charset="0"/>
              </a:rPr>
              <a:t>  </a:t>
            </a:r>
            <a:r>
              <a:rPr lang="en-US" sz="1100" dirty="0" err="1">
                <a:latin typeface="Trebuchet MS" pitchFamily="34" charset="0"/>
              </a:rPr>
              <a:t>pred</a:t>
            </a:r>
            <a:r>
              <a:rPr lang="en-US" sz="1100" dirty="0">
                <a:latin typeface="Trebuchet MS" pitchFamily="34" charset="0"/>
              </a:rPr>
              <a:t> &lt;- apply(</a:t>
            </a:r>
            <a:r>
              <a:rPr lang="en-US" sz="1100" dirty="0" err="1">
                <a:latin typeface="Trebuchet MS" pitchFamily="34" charset="0"/>
              </a:rPr>
              <a:t>class.frequency</a:t>
            </a:r>
            <a:r>
              <a:rPr lang="en-US" sz="1100" dirty="0">
                <a:latin typeface="Trebuchet MS" pitchFamily="34" charset="0"/>
              </a:rPr>
              <a:t>, 2, FUN=function(i) sample(names(i)[i == max(i)],1))</a:t>
            </a:r>
          </a:p>
          <a:p>
            <a:r>
              <a:rPr lang="en-US" sz="1100" dirty="0">
                <a:latin typeface="Trebuchet MS" pitchFamily="34" charset="0"/>
              </a:rPr>
              <a:t> </a:t>
            </a:r>
          </a:p>
          <a:p>
            <a:r>
              <a:rPr lang="en-US" sz="1100" dirty="0">
                <a:latin typeface="Trebuchet MS" pitchFamily="34" charset="0"/>
              </a:rPr>
              <a:t>  </a:t>
            </a:r>
            <a:r>
              <a:rPr lang="en-US" sz="1100" dirty="0" err="1">
                <a:latin typeface="Trebuchet MS" pitchFamily="34" charset="0"/>
              </a:rPr>
              <a:t>unname</a:t>
            </a:r>
            <a:r>
              <a:rPr lang="en-US" sz="1100" dirty="0">
                <a:latin typeface="Trebuchet MS" pitchFamily="34" charset="0"/>
              </a:rPr>
              <a:t>(factor(</a:t>
            </a:r>
            <a:r>
              <a:rPr lang="en-US" sz="1100" dirty="0" err="1">
                <a:latin typeface="Trebuchet MS" pitchFamily="34" charset="0"/>
              </a:rPr>
              <a:t>pred</a:t>
            </a:r>
            <a:r>
              <a:rPr lang="en-US" sz="1100" dirty="0">
                <a:latin typeface="Trebuchet MS" pitchFamily="34" charset="0"/>
              </a:rPr>
              <a:t>, levels=unique(cl)))</a:t>
            </a:r>
          </a:p>
          <a:p>
            <a:r>
              <a:rPr lang="en-US" sz="1100" dirty="0">
                <a:latin typeface="Trebuchet MS" pitchFamily="34" charset="0"/>
              </a:rPr>
              <a:t>  </a:t>
            </a:r>
          </a:p>
          <a:p>
            <a:r>
              <a:rPr lang="en-US" sz="1100" dirty="0">
                <a:latin typeface="Trebuchet MS" pitchFamily="34" charset="0"/>
              </a:rPr>
              <a:t>}</a:t>
            </a:r>
          </a:p>
          <a:p>
            <a:endParaRPr lang="en-US" sz="1000" dirty="0">
              <a:latin typeface="Trebuchet MS" pitchFamily="34" charset="0"/>
            </a:endParaRPr>
          </a:p>
        </p:txBody>
      </p:sp>
      <p:sp>
        <p:nvSpPr>
          <p:cNvPr id="10" name="Rounded Rectangle 9"/>
          <p:cNvSpPr/>
          <p:nvPr/>
        </p:nvSpPr>
        <p:spPr>
          <a:xfrm>
            <a:off x="7191850" y="1201173"/>
            <a:ext cx="3617312" cy="360251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solidFill>
                  <a:schemeClr val="tx1"/>
                </a:solidFill>
                <a:latin typeface="Trebuchet MS" pitchFamily="34" charset="0"/>
              </a:rPr>
              <a:t>dist.C</a:t>
            </a:r>
            <a:r>
              <a:rPr lang="en-US" sz="1100" dirty="0">
                <a:solidFill>
                  <a:schemeClr val="tx1"/>
                </a:solidFill>
                <a:latin typeface="Trebuchet MS" pitchFamily="34" charset="0"/>
              </a:rPr>
              <a:t> &lt;- function(</a:t>
            </a:r>
            <a:r>
              <a:rPr lang="en-US" sz="1100" dirty="0" err="1">
                <a:solidFill>
                  <a:schemeClr val="tx1"/>
                </a:solidFill>
                <a:latin typeface="Trebuchet MS" pitchFamily="34" charset="0"/>
              </a:rPr>
              <a:t>tndata</a:t>
            </a:r>
            <a:r>
              <a:rPr lang="en-US" sz="1100" dirty="0">
                <a:solidFill>
                  <a:schemeClr val="tx1"/>
                </a:solidFill>
                <a:latin typeface="Trebuchet MS" pitchFamily="34" charset="0"/>
              </a:rPr>
              <a:t>, </a:t>
            </a:r>
            <a:r>
              <a:rPr lang="en-US" sz="1100" dirty="0" err="1">
                <a:solidFill>
                  <a:schemeClr val="tx1"/>
                </a:solidFill>
                <a:latin typeface="Trebuchet MS" pitchFamily="34" charset="0"/>
              </a:rPr>
              <a:t>ttdata</a:t>
            </a:r>
            <a:r>
              <a:rPr lang="en-US" sz="1100" dirty="0">
                <a:solidFill>
                  <a:schemeClr val="tx1"/>
                </a:solidFill>
                <a:latin typeface="Trebuchet MS" pitchFamily="34" charset="0"/>
              </a:rPr>
              <a:t>)</a:t>
            </a:r>
          </a:p>
          <a:p>
            <a:r>
              <a:rPr lang="en-US" sz="1100" dirty="0">
                <a:solidFill>
                  <a:schemeClr val="tx1"/>
                </a:solidFill>
                <a:latin typeface="Trebuchet MS" pitchFamily="34" charset="0"/>
              </a:rPr>
              <a:t>{</a:t>
            </a:r>
          </a:p>
          <a:p>
            <a:r>
              <a:rPr lang="en-US" sz="1100" dirty="0">
                <a:solidFill>
                  <a:schemeClr val="tx1"/>
                </a:solidFill>
                <a:latin typeface="Trebuchet MS" pitchFamily="34" charset="0"/>
              </a:rPr>
              <a:t>  m &lt;- </a:t>
            </a:r>
            <a:r>
              <a:rPr lang="en-US" sz="1100" dirty="0" err="1">
                <a:solidFill>
                  <a:schemeClr val="tx1"/>
                </a:solidFill>
                <a:latin typeface="Trebuchet MS" pitchFamily="34" charset="0"/>
              </a:rPr>
              <a:t>nrow</a:t>
            </a:r>
            <a:r>
              <a:rPr lang="en-US" sz="1100" dirty="0">
                <a:solidFill>
                  <a:schemeClr val="tx1"/>
                </a:solidFill>
                <a:latin typeface="Trebuchet MS" pitchFamily="34" charset="0"/>
              </a:rPr>
              <a:t>(</a:t>
            </a:r>
            <a:r>
              <a:rPr lang="en-US" sz="1100" dirty="0" err="1">
                <a:solidFill>
                  <a:schemeClr val="tx1"/>
                </a:solidFill>
                <a:latin typeface="Trebuchet MS" pitchFamily="34" charset="0"/>
              </a:rPr>
              <a:t>ttdata</a:t>
            </a:r>
            <a:r>
              <a:rPr lang="en-US" sz="1100" dirty="0">
                <a:solidFill>
                  <a:schemeClr val="tx1"/>
                </a:solidFill>
                <a:latin typeface="Trebuchet MS" pitchFamily="34" charset="0"/>
              </a:rPr>
              <a:t>)</a:t>
            </a:r>
          </a:p>
          <a:p>
            <a:r>
              <a:rPr lang="en-US" sz="1100" dirty="0">
                <a:solidFill>
                  <a:schemeClr val="tx1"/>
                </a:solidFill>
                <a:latin typeface="Trebuchet MS" pitchFamily="34" charset="0"/>
              </a:rPr>
              <a:t>  n &lt;- </a:t>
            </a:r>
            <a:r>
              <a:rPr lang="en-US" sz="1100" dirty="0" err="1">
                <a:solidFill>
                  <a:schemeClr val="tx1"/>
                </a:solidFill>
                <a:latin typeface="Trebuchet MS" pitchFamily="34" charset="0"/>
              </a:rPr>
              <a:t>nrow</a:t>
            </a:r>
            <a:r>
              <a:rPr lang="en-US" sz="1100" dirty="0">
                <a:solidFill>
                  <a:schemeClr val="tx1"/>
                </a:solidFill>
                <a:latin typeface="Trebuchet MS" pitchFamily="34" charset="0"/>
              </a:rPr>
              <a:t>(</a:t>
            </a:r>
            <a:r>
              <a:rPr lang="en-US" sz="1100" dirty="0" err="1">
                <a:solidFill>
                  <a:schemeClr val="tx1"/>
                </a:solidFill>
                <a:latin typeface="Trebuchet MS" pitchFamily="34" charset="0"/>
              </a:rPr>
              <a:t>tndata</a:t>
            </a:r>
            <a:r>
              <a:rPr lang="en-US" sz="1100" dirty="0">
                <a:solidFill>
                  <a:schemeClr val="tx1"/>
                </a:solidFill>
                <a:latin typeface="Trebuchet MS" pitchFamily="34" charset="0"/>
              </a:rPr>
              <a:t>)</a:t>
            </a:r>
          </a:p>
          <a:p>
            <a:r>
              <a:rPr lang="en-US" sz="1100" dirty="0">
                <a:solidFill>
                  <a:schemeClr val="tx1"/>
                </a:solidFill>
                <a:latin typeface="Trebuchet MS" pitchFamily="34" charset="0"/>
              </a:rPr>
              <a:t>  p &lt;- </a:t>
            </a:r>
            <a:r>
              <a:rPr lang="en-US" sz="1100" dirty="0" err="1">
                <a:solidFill>
                  <a:schemeClr val="tx1"/>
                </a:solidFill>
                <a:latin typeface="Trebuchet MS" pitchFamily="34" charset="0"/>
              </a:rPr>
              <a:t>ncol</a:t>
            </a:r>
            <a:r>
              <a:rPr lang="en-US" sz="1100" dirty="0">
                <a:solidFill>
                  <a:schemeClr val="tx1"/>
                </a:solidFill>
                <a:latin typeface="Trebuchet MS" pitchFamily="34" charset="0"/>
              </a:rPr>
              <a:t>(</a:t>
            </a:r>
            <a:r>
              <a:rPr lang="en-US" sz="1100" dirty="0" err="1">
                <a:solidFill>
                  <a:schemeClr val="tx1"/>
                </a:solidFill>
                <a:latin typeface="Trebuchet MS" pitchFamily="34" charset="0"/>
              </a:rPr>
              <a:t>ttdata</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rst</a:t>
            </a:r>
            <a:r>
              <a:rPr lang="en-US" sz="1100" dirty="0">
                <a:solidFill>
                  <a:schemeClr val="tx1"/>
                </a:solidFill>
                <a:latin typeface="Trebuchet MS" pitchFamily="34" charset="0"/>
              </a:rPr>
              <a:t> &lt;- .C("</a:t>
            </a:r>
            <a:r>
              <a:rPr lang="en-US" sz="1100" b="1" dirty="0" err="1">
                <a:solidFill>
                  <a:srgbClr val="FF0000"/>
                </a:solidFill>
                <a:latin typeface="Trebuchet MS" pitchFamily="34" charset="0"/>
              </a:rPr>
              <a:t>compute_dist</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as.integer</a:t>
            </a:r>
            <a:r>
              <a:rPr lang="en-US" sz="1100" dirty="0">
                <a:solidFill>
                  <a:schemeClr val="tx1"/>
                </a:solidFill>
                <a:latin typeface="Trebuchet MS" pitchFamily="34" charset="0"/>
              </a:rPr>
              <a:t>(n),</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as.integer</a:t>
            </a:r>
            <a:r>
              <a:rPr lang="en-US" sz="1100" dirty="0">
                <a:solidFill>
                  <a:schemeClr val="tx1"/>
                </a:solidFill>
                <a:latin typeface="Trebuchet MS" pitchFamily="34" charset="0"/>
              </a:rPr>
              <a:t>(m),</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as.integer</a:t>
            </a:r>
            <a:r>
              <a:rPr lang="en-US" sz="1100" dirty="0">
                <a:solidFill>
                  <a:schemeClr val="tx1"/>
                </a:solidFill>
                <a:latin typeface="Trebuchet MS" pitchFamily="34" charset="0"/>
              </a:rPr>
              <a:t>(p),</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as.double</a:t>
            </a:r>
            <a:r>
              <a:rPr lang="en-US" sz="1100" dirty="0">
                <a:solidFill>
                  <a:schemeClr val="tx1"/>
                </a:solidFill>
                <a:latin typeface="Trebuchet MS" pitchFamily="34" charset="0"/>
              </a:rPr>
              <a:t>(</a:t>
            </a:r>
            <a:r>
              <a:rPr lang="en-US" sz="1100" dirty="0" err="1">
                <a:solidFill>
                  <a:schemeClr val="tx1"/>
                </a:solidFill>
                <a:latin typeface="Trebuchet MS" pitchFamily="34" charset="0"/>
              </a:rPr>
              <a:t>ttdata</a:t>
            </a:r>
            <a:r>
              <a:rPr lang="en-US" sz="1100" dirty="0">
                <a:solidFill>
                  <a:schemeClr val="tx1"/>
                </a:solidFill>
                <a:latin typeface="Trebuchet MS" pitchFamily="34" charset="0"/>
              </a:rPr>
              <a:t>),</a:t>
            </a:r>
          </a:p>
          <a:p>
            <a:r>
              <a:rPr lang="en-US" sz="1100" dirty="0">
                <a:solidFill>
                  <a:schemeClr val="tx1"/>
                </a:solidFill>
                <a:latin typeface="Trebuchet MS" pitchFamily="34" charset="0"/>
              </a:rPr>
              <a:t>  </a:t>
            </a:r>
            <a:r>
              <a:rPr lang="en-US" sz="1100" dirty="0" err="1">
                <a:solidFill>
                  <a:schemeClr val="tx1"/>
                </a:solidFill>
                <a:latin typeface="Trebuchet MS" pitchFamily="34" charset="0"/>
              </a:rPr>
              <a:t>as.double</a:t>
            </a:r>
            <a:r>
              <a:rPr lang="en-US" sz="1100" dirty="0">
                <a:solidFill>
                  <a:schemeClr val="tx1"/>
                </a:solidFill>
                <a:latin typeface="Trebuchet MS" pitchFamily="34" charset="0"/>
              </a:rPr>
              <a:t>(t(</a:t>
            </a:r>
            <a:r>
              <a:rPr lang="en-US" sz="1100" dirty="0" err="1">
                <a:solidFill>
                  <a:schemeClr val="tx1"/>
                </a:solidFill>
                <a:latin typeface="Trebuchet MS" pitchFamily="34" charset="0"/>
              </a:rPr>
              <a:t>tndata</a:t>
            </a:r>
            <a:r>
              <a:rPr lang="en-US" sz="1100" dirty="0">
                <a:solidFill>
                  <a:schemeClr val="tx1"/>
                </a:solidFill>
                <a:latin typeface="Trebuchet MS" pitchFamily="34" charset="0"/>
              </a:rPr>
              <a:t>)),</a:t>
            </a:r>
          </a:p>
          <a:p>
            <a:r>
              <a:rPr lang="en-US" sz="1100" dirty="0">
                <a:solidFill>
                  <a:schemeClr val="tx1"/>
                </a:solidFill>
                <a:latin typeface="Trebuchet MS" pitchFamily="34" charset="0"/>
              </a:rPr>
              <a:t>  mm = double(length=m*n))</a:t>
            </a:r>
          </a:p>
          <a:p>
            <a:r>
              <a:rPr lang="en-US" sz="1100" dirty="0">
                <a:solidFill>
                  <a:schemeClr val="tx1"/>
                </a:solidFill>
                <a:latin typeface="Trebuchet MS" pitchFamily="34" charset="0"/>
              </a:rPr>
              <a:t>  return(matrix(</a:t>
            </a:r>
            <a:r>
              <a:rPr lang="en-US" sz="1100" dirty="0" err="1">
                <a:solidFill>
                  <a:schemeClr val="tx1"/>
                </a:solidFill>
                <a:latin typeface="Trebuchet MS" pitchFamily="34" charset="0"/>
              </a:rPr>
              <a:t>rst</a:t>
            </a:r>
            <a:r>
              <a:rPr lang="en-US" sz="1100" dirty="0">
                <a:solidFill>
                  <a:schemeClr val="tx1"/>
                </a:solidFill>
                <a:latin typeface="Trebuchet MS" pitchFamily="34" charset="0"/>
              </a:rPr>
              <a:t>[["mm"]], </a:t>
            </a:r>
            <a:r>
              <a:rPr lang="en-US" sz="1100" dirty="0" err="1">
                <a:solidFill>
                  <a:schemeClr val="tx1"/>
                </a:solidFill>
                <a:latin typeface="Trebuchet MS" pitchFamily="34" charset="0"/>
              </a:rPr>
              <a:t>nrow</a:t>
            </a:r>
            <a:r>
              <a:rPr lang="en-US" sz="1100" dirty="0">
                <a:solidFill>
                  <a:schemeClr val="tx1"/>
                </a:solidFill>
                <a:latin typeface="Trebuchet MS" pitchFamily="34" charset="0"/>
              </a:rPr>
              <a:t>=m, </a:t>
            </a:r>
            <a:r>
              <a:rPr lang="en-US" sz="1100" dirty="0" err="1">
                <a:solidFill>
                  <a:schemeClr val="tx1"/>
                </a:solidFill>
                <a:latin typeface="Trebuchet MS" pitchFamily="34" charset="0"/>
              </a:rPr>
              <a:t>ncol</a:t>
            </a:r>
            <a:r>
              <a:rPr lang="en-US" sz="1100" dirty="0">
                <a:solidFill>
                  <a:schemeClr val="tx1"/>
                </a:solidFill>
                <a:latin typeface="Trebuchet MS" pitchFamily="34" charset="0"/>
              </a:rPr>
              <a:t>=n))</a:t>
            </a:r>
          </a:p>
          <a:p>
            <a:r>
              <a:rPr lang="en-US" sz="1100" dirty="0">
                <a:solidFill>
                  <a:schemeClr val="tx1"/>
                </a:solidFill>
                <a:latin typeface="Trebuchet MS" pitchFamily="34" charset="0"/>
              </a:rPr>
              <a:t>}</a:t>
            </a:r>
          </a:p>
          <a:p>
            <a:endParaRPr lang="en-US" sz="1000" dirty="0">
              <a:latin typeface="Trebuchet MS" pitchFamily="34" charset="0"/>
            </a:endParaRPr>
          </a:p>
        </p:txBody>
      </p:sp>
      <p:grpSp>
        <p:nvGrpSpPr>
          <p:cNvPr id="8" name="Group 7"/>
          <p:cNvGrpSpPr/>
          <p:nvPr/>
        </p:nvGrpSpPr>
        <p:grpSpPr>
          <a:xfrm>
            <a:off x="1608463" y="2082188"/>
            <a:ext cx="5879227" cy="1553378"/>
            <a:chOff x="1608463" y="2082188"/>
            <a:chExt cx="5879227" cy="1553378"/>
          </a:xfrm>
        </p:grpSpPr>
        <p:sp>
          <p:nvSpPr>
            <p:cNvPr id="6" name="Rectangle 5"/>
            <p:cNvSpPr/>
            <p:nvPr/>
          </p:nvSpPr>
          <p:spPr>
            <a:xfrm>
              <a:off x="1608463" y="2082188"/>
              <a:ext cx="4792337" cy="155337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ight Arrow 6"/>
            <p:cNvSpPr/>
            <p:nvPr/>
          </p:nvSpPr>
          <p:spPr>
            <a:xfrm rot="10800000">
              <a:off x="5427536" y="2610997"/>
              <a:ext cx="2060154" cy="49575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068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6607" y="561184"/>
            <a:ext cx="8996230" cy="1685570"/>
          </a:xfrm>
        </p:spPr>
        <p:txBody>
          <a:bodyPr/>
          <a:lstStyle/>
          <a:p>
            <a:pPr marL="0" indent="0">
              <a:buNone/>
            </a:pPr>
            <a:r>
              <a:rPr lang="en-US" dirty="0" smtClean="0">
                <a:solidFill>
                  <a:srgbClr val="92D050"/>
                </a:solidFill>
              </a:rPr>
              <a:t>Write a C function</a:t>
            </a:r>
          </a:p>
          <a:p>
            <a:pPr>
              <a:buFontTx/>
              <a:buChar char="-"/>
            </a:pPr>
            <a:r>
              <a:rPr lang="en-US" dirty="0" smtClean="0"/>
              <a:t>don’t need to transfer R to C line by line </a:t>
            </a:r>
            <a:r>
              <a:rPr lang="en-US" dirty="0" smtClean="0">
                <a:solidFill>
                  <a:srgbClr val="FFC000"/>
                </a:solidFill>
              </a:rPr>
              <a:t>(use C accent!)</a:t>
            </a:r>
          </a:p>
          <a:p>
            <a:pPr>
              <a:buFontTx/>
              <a:buChar char="-"/>
            </a:pPr>
            <a:r>
              <a:rPr lang="en-US" dirty="0" smtClean="0"/>
              <a:t>rethink KNN computations, which is really like GEMM</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959370" y="3654182"/>
                <a:ext cx="8603978" cy="1138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C000"/>
                          </a:solidFill>
                          <a:latin typeface="Cambria Math" panose="02040503050406030204" pitchFamily="18" charset="0"/>
                        </a:rPr>
                        <m:t>𝒅𝒊𝒔𝒕𝒂𝒏𝒄𝒆</m:t>
                      </m:r>
                      <m:r>
                        <a:rPr lang="en-US" sz="2400" b="1" i="1" smtClean="0">
                          <a:solidFill>
                            <a:srgbClr val="FFC000"/>
                          </a:solidFill>
                          <a:latin typeface="Cambria Math" panose="02040503050406030204" pitchFamily="18" charset="0"/>
                        </a:rPr>
                        <m:t>  </m:t>
                      </m:r>
                      <m:r>
                        <a:rPr lang="en-US" sz="2400" b="1" i="1" smtClean="0">
                          <a:solidFill>
                            <a:srgbClr val="FFC000"/>
                          </a:solidFill>
                          <a:latin typeface="Cambria Math" panose="02040503050406030204" pitchFamily="18" charset="0"/>
                        </a:rPr>
                        <m:t>𝒎𝒂𝒕𝒓𝒊𝒙</m:t>
                      </m:r>
                      <m:r>
                        <a:rPr lang="en-US" sz="2400" b="1" i="1" smtClean="0">
                          <a:solidFill>
                            <a:srgbClr val="FFC000"/>
                          </a:solidFill>
                          <a:latin typeface="Cambria Math" panose="02040503050406030204" pitchFamily="18" charset="0"/>
                        </a:rPr>
                        <m:t>(</m:t>
                      </m:r>
                      <m:r>
                        <a:rPr lang="en-US" sz="2400" b="1" i="1" smtClean="0">
                          <a:solidFill>
                            <a:srgbClr val="FFC000"/>
                          </a:solidFill>
                          <a:latin typeface="Cambria Math" panose="02040503050406030204" pitchFamily="18" charset="0"/>
                        </a:rPr>
                        <m:t>𝒊</m:t>
                      </m:r>
                      <m:r>
                        <a:rPr lang="en-US" sz="2400" b="1" i="1" smtClean="0">
                          <a:solidFill>
                            <a:srgbClr val="FFC000"/>
                          </a:solidFill>
                          <a:latin typeface="Cambria Math" panose="02040503050406030204" pitchFamily="18" charset="0"/>
                        </a:rPr>
                        <m:t>, </m:t>
                      </m:r>
                      <m:r>
                        <a:rPr lang="en-US" sz="2400" b="1" i="1" smtClean="0">
                          <a:solidFill>
                            <a:srgbClr val="FFC000"/>
                          </a:solidFill>
                          <a:latin typeface="Cambria Math" panose="02040503050406030204" pitchFamily="18" charset="0"/>
                        </a:rPr>
                        <m:t>𝒋</m:t>
                      </m:r>
                      <m:r>
                        <a:rPr lang="en-US" sz="2400" b="1" i="1" smtClean="0">
                          <a:solidFill>
                            <a:srgbClr val="FFC000"/>
                          </a:solidFill>
                          <a:latin typeface="Cambria Math" panose="02040503050406030204" pitchFamily="18" charset="0"/>
                        </a:rPr>
                        <m:t>)=</m:t>
                      </m:r>
                      <m:nary>
                        <m:naryPr>
                          <m:chr m:val="∑"/>
                          <m:ctrlPr>
                            <a:rPr lang="en-US" sz="2400" b="1" i="1">
                              <a:solidFill>
                                <a:srgbClr val="FFC000"/>
                              </a:solidFill>
                              <a:latin typeface="Cambria Math" panose="02040503050406030204" pitchFamily="18" charset="0"/>
                            </a:rPr>
                          </m:ctrlPr>
                        </m:naryPr>
                        <m:sub>
                          <m:r>
                            <a:rPr lang="en-US" sz="2400" b="1" i="1">
                              <a:solidFill>
                                <a:srgbClr val="FFC000"/>
                              </a:solidFill>
                              <a:latin typeface="Cambria Math" panose="02040503050406030204" pitchFamily="18" charset="0"/>
                            </a:rPr>
                            <m:t>𝒌</m:t>
                          </m:r>
                        </m:sub>
                        <m:sup>
                          <m:r>
                            <a:rPr lang="en-US" sz="2400" b="1" i="1">
                              <a:solidFill>
                                <a:srgbClr val="FFC000"/>
                              </a:solidFill>
                              <a:latin typeface="Cambria Math" panose="02040503050406030204" pitchFamily="18" charset="0"/>
                            </a:rPr>
                            <m:t>𝑷</m:t>
                          </m:r>
                        </m:sup>
                        <m:e>
                          <m:sSubSup>
                            <m:sSubSupPr>
                              <m:ctrlPr>
                                <a:rPr lang="en-US" sz="2400" b="1" i="1">
                                  <a:solidFill>
                                    <a:srgbClr val="FFC000"/>
                                  </a:solidFill>
                                  <a:latin typeface="Cambria Math" panose="02040503050406030204" pitchFamily="18" charset="0"/>
                                </a:rPr>
                              </m:ctrlPr>
                            </m:sSubSupPr>
                            <m:e>
                              <m:r>
                                <a:rPr lang="en-US" sz="2400" b="1" i="1">
                                  <a:solidFill>
                                    <a:srgbClr val="FFC000"/>
                                  </a:solidFill>
                                  <a:latin typeface="Cambria Math" panose="02040503050406030204" pitchFamily="18" charset="0"/>
                                </a:rPr>
                                <m:t>(</m:t>
                              </m:r>
                              <m:sSub>
                                <m:sSubPr>
                                  <m:ctrlPr>
                                    <a:rPr lang="en-US" sz="2400" b="1" i="1">
                                      <a:solidFill>
                                        <a:srgbClr val="FFC000"/>
                                      </a:solidFill>
                                      <a:latin typeface="Cambria Math" panose="02040503050406030204" pitchFamily="18" charset="0"/>
                                    </a:rPr>
                                  </m:ctrlPr>
                                </m:sSubPr>
                                <m:e>
                                  <m:r>
                                    <a:rPr lang="en-US" sz="2400" b="1" i="1">
                                      <a:solidFill>
                                        <a:srgbClr val="FFC000"/>
                                      </a:solidFill>
                                      <a:latin typeface="Cambria Math" panose="02040503050406030204" pitchFamily="18" charset="0"/>
                                    </a:rPr>
                                    <m:t>𝒕𝒆𝒔𝒕</m:t>
                                  </m:r>
                                </m:e>
                                <m:sub>
                                  <m:r>
                                    <a:rPr lang="en-US" sz="2400" b="1" i="1">
                                      <a:solidFill>
                                        <a:srgbClr val="FFC000"/>
                                      </a:solidFill>
                                      <a:latin typeface="Cambria Math" panose="02040503050406030204" pitchFamily="18" charset="0"/>
                                    </a:rPr>
                                    <m:t>𝒊𝒋𝒌</m:t>
                                  </m:r>
                                </m:sub>
                              </m:sSub>
                              <m:r>
                                <a:rPr lang="en-US" sz="2400" b="1" i="1">
                                  <a:solidFill>
                                    <a:srgbClr val="FFC000"/>
                                  </a:solidFill>
                                  <a:latin typeface="Cambria Math" panose="02040503050406030204" pitchFamily="18" charset="0"/>
                                </a:rPr>
                                <m:t> −</m:t>
                              </m:r>
                              <m:sSub>
                                <m:sSubPr>
                                  <m:ctrlPr>
                                    <a:rPr lang="en-US" sz="2400" b="1" i="1">
                                      <a:solidFill>
                                        <a:srgbClr val="FFC000"/>
                                      </a:solidFill>
                                      <a:latin typeface="Cambria Math" panose="02040503050406030204" pitchFamily="18" charset="0"/>
                                    </a:rPr>
                                  </m:ctrlPr>
                                </m:sSubPr>
                                <m:e>
                                  <m:r>
                                    <a:rPr lang="en-US" sz="2400" b="1" i="1">
                                      <a:solidFill>
                                        <a:srgbClr val="FFC000"/>
                                      </a:solidFill>
                                      <a:latin typeface="Cambria Math" panose="02040503050406030204" pitchFamily="18" charset="0"/>
                                    </a:rPr>
                                    <m:t>𝒕𝒓𝒂𝒊𝒏</m:t>
                                  </m:r>
                                </m:e>
                                <m:sub>
                                  <m:r>
                                    <a:rPr lang="en-US" sz="2400" b="1" i="1">
                                      <a:solidFill>
                                        <a:srgbClr val="FFC000"/>
                                      </a:solidFill>
                                      <a:latin typeface="Cambria Math" panose="02040503050406030204" pitchFamily="18" charset="0"/>
                                    </a:rPr>
                                    <m:t>𝒊𝒋𝒌</m:t>
                                  </m:r>
                                </m:sub>
                              </m:sSub>
                              <m:r>
                                <a:rPr lang="en-US" sz="2400" b="1" i="1">
                                  <a:solidFill>
                                    <a:srgbClr val="FFC000"/>
                                  </a:solidFill>
                                  <a:latin typeface="Cambria Math" panose="02040503050406030204" pitchFamily="18" charset="0"/>
                                </a:rPr>
                                <m:t>)</m:t>
                              </m:r>
                            </m:e>
                            <m:sub/>
                            <m:sup>
                              <m:r>
                                <a:rPr lang="en-US" sz="2400" b="1" i="1">
                                  <a:solidFill>
                                    <a:srgbClr val="FFC000"/>
                                  </a:solidFill>
                                  <a:latin typeface="Cambria Math" panose="02040503050406030204" pitchFamily="18" charset="0"/>
                                </a:rPr>
                                <m:t>𝟐</m:t>
                              </m:r>
                            </m:sup>
                          </m:sSubSup>
                        </m:e>
                      </m:nary>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59370" y="3654182"/>
                <a:ext cx="8603978" cy="11380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011782" y="1968612"/>
                <a:ext cx="6736490" cy="1138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C000"/>
                          </a:solidFill>
                          <a:latin typeface="Cambria Math" panose="02040503050406030204" pitchFamily="18" charset="0"/>
                        </a:rPr>
                        <m:t>𝑮𝑬𝑴𝑴</m:t>
                      </m:r>
                      <m:r>
                        <a:rPr lang="en-US" sz="2400" b="1" i="1" smtClean="0">
                          <a:solidFill>
                            <a:srgbClr val="FFC000"/>
                          </a:solidFill>
                          <a:latin typeface="Cambria Math" panose="02040503050406030204" pitchFamily="18" charset="0"/>
                        </a:rPr>
                        <m:t>(</m:t>
                      </m:r>
                      <m:r>
                        <a:rPr lang="en-US" sz="2400" b="1" i="1" smtClean="0">
                          <a:solidFill>
                            <a:srgbClr val="FFC000"/>
                          </a:solidFill>
                          <a:latin typeface="Cambria Math" panose="02040503050406030204" pitchFamily="18" charset="0"/>
                        </a:rPr>
                        <m:t>𝒊</m:t>
                      </m:r>
                      <m:r>
                        <a:rPr lang="en-US" sz="2400" b="1" i="1" smtClean="0">
                          <a:solidFill>
                            <a:srgbClr val="FFC000"/>
                          </a:solidFill>
                          <a:latin typeface="Cambria Math" panose="02040503050406030204" pitchFamily="18" charset="0"/>
                        </a:rPr>
                        <m:t>,</m:t>
                      </m:r>
                      <m:r>
                        <a:rPr lang="en-US" sz="2400" b="1" i="1" smtClean="0">
                          <a:solidFill>
                            <a:srgbClr val="FFC000"/>
                          </a:solidFill>
                          <a:latin typeface="Cambria Math" panose="02040503050406030204" pitchFamily="18" charset="0"/>
                        </a:rPr>
                        <m:t>𝒋</m:t>
                      </m:r>
                      <m:r>
                        <a:rPr lang="en-US" sz="2400" b="1" i="1" smtClean="0">
                          <a:solidFill>
                            <a:srgbClr val="FFC000"/>
                          </a:solidFill>
                          <a:latin typeface="Cambria Math" panose="02040503050406030204" pitchFamily="18" charset="0"/>
                        </a:rPr>
                        <m:t>)=</m:t>
                      </m:r>
                      <m:nary>
                        <m:naryPr>
                          <m:chr m:val="∑"/>
                          <m:ctrlPr>
                            <a:rPr lang="en-US" sz="2400" b="1" i="1">
                              <a:solidFill>
                                <a:srgbClr val="FFC000"/>
                              </a:solidFill>
                              <a:latin typeface="Cambria Math" panose="02040503050406030204" pitchFamily="18" charset="0"/>
                            </a:rPr>
                          </m:ctrlPr>
                        </m:naryPr>
                        <m:sub>
                          <m:r>
                            <a:rPr lang="en-US" sz="2400" b="1" i="1">
                              <a:solidFill>
                                <a:srgbClr val="FFC000"/>
                              </a:solidFill>
                              <a:latin typeface="Cambria Math" panose="02040503050406030204" pitchFamily="18" charset="0"/>
                            </a:rPr>
                            <m:t>𝒌</m:t>
                          </m:r>
                        </m:sub>
                        <m:sup>
                          <m:r>
                            <a:rPr lang="en-US" sz="2400" b="1" i="1">
                              <a:solidFill>
                                <a:srgbClr val="FFC000"/>
                              </a:solidFill>
                              <a:latin typeface="Cambria Math" panose="02040503050406030204" pitchFamily="18" charset="0"/>
                            </a:rPr>
                            <m:t>𝑷</m:t>
                          </m:r>
                        </m:sup>
                        <m:e>
                          <m:sSubSup>
                            <m:sSubSupPr>
                              <m:ctrlPr>
                                <a:rPr lang="en-US" sz="2400" b="1" i="1">
                                  <a:solidFill>
                                    <a:srgbClr val="FFC000"/>
                                  </a:solidFill>
                                  <a:latin typeface="Cambria Math" panose="02040503050406030204" pitchFamily="18" charset="0"/>
                                </a:rPr>
                              </m:ctrlPr>
                            </m:sSubSupPr>
                            <m:e>
                              <m:r>
                                <a:rPr lang="en-US" sz="2400" b="1" i="1">
                                  <a:solidFill>
                                    <a:srgbClr val="FFC000"/>
                                  </a:solidFill>
                                  <a:latin typeface="Cambria Math" panose="02040503050406030204" pitchFamily="18" charset="0"/>
                                </a:rPr>
                                <m:t>(</m:t>
                              </m:r>
                              <m:sSub>
                                <m:sSubPr>
                                  <m:ctrlPr>
                                    <a:rPr lang="en-US" sz="2400" b="1" i="1">
                                      <a:solidFill>
                                        <a:srgbClr val="FFC000"/>
                                      </a:solidFill>
                                      <a:latin typeface="Cambria Math" panose="02040503050406030204" pitchFamily="18" charset="0"/>
                                    </a:rPr>
                                  </m:ctrlPr>
                                </m:sSubPr>
                                <m:e>
                                  <m:r>
                                    <a:rPr lang="en-US" sz="2400" b="1" i="1">
                                      <a:solidFill>
                                        <a:srgbClr val="FFC000"/>
                                      </a:solidFill>
                                      <a:latin typeface="Cambria Math" panose="02040503050406030204" pitchFamily="18" charset="0"/>
                                    </a:rPr>
                                    <m:t>𝑨</m:t>
                                  </m:r>
                                </m:e>
                                <m:sub>
                                  <m:r>
                                    <a:rPr lang="en-US" sz="2400" b="1" i="1">
                                      <a:solidFill>
                                        <a:srgbClr val="FFC000"/>
                                      </a:solidFill>
                                      <a:latin typeface="Cambria Math" panose="02040503050406030204" pitchFamily="18" charset="0"/>
                                    </a:rPr>
                                    <m:t>𝒊𝒋𝒌</m:t>
                                  </m:r>
                                </m:sub>
                              </m:sSub>
                              <m:r>
                                <a:rPr lang="en-US" sz="2400" b="1" i="1">
                                  <a:solidFill>
                                    <a:srgbClr val="FFC000"/>
                                  </a:solidFill>
                                  <a:latin typeface="Cambria Math" panose="02040503050406030204" pitchFamily="18" charset="0"/>
                                </a:rPr>
                                <m:t> ∗</m:t>
                              </m:r>
                              <m:sSub>
                                <m:sSubPr>
                                  <m:ctrlPr>
                                    <a:rPr lang="en-US" sz="2400" b="1" i="1">
                                      <a:solidFill>
                                        <a:srgbClr val="FFC000"/>
                                      </a:solidFill>
                                      <a:latin typeface="Cambria Math" panose="02040503050406030204" pitchFamily="18" charset="0"/>
                                    </a:rPr>
                                  </m:ctrlPr>
                                </m:sSubPr>
                                <m:e>
                                  <m:r>
                                    <a:rPr lang="en-US" sz="2400" b="1" i="1">
                                      <a:solidFill>
                                        <a:srgbClr val="FFC000"/>
                                      </a:solidFill>
                                      <a:latin typeface="Cambria Math" panose="02040503050406030204" pitchFamily="18" charset="0"/>
                                    </a:rPr>
                                    <m:t>𝑩</m:t>
                                  </m:r>
                                </m:e>
                                <m:sub>
                                  <m:r>
                                    <a:rPr lang="en-US" sz="2400" b="1" i="1">
                                      <a:solidFill>
                                        <a:srgbClr val="FFC000"/>
                                      </a:solidFill>
                                      <a:latin typeface="Cambria Math" panose="02040503050406030204" pitchFamily="18" charset="0"/>
                                    </a:rPr>
                                    <m:t>𝒊𝒋𝒌</m:t>
                                  </m:r>
                                </m:sub>
                              </m:sSub>
                              <m:r>
                                <a:rPr lang="en-US" sz="2400" b="1" i="1">
                                  <a:solidFill>
                                    <a:srgbClr val="FFC000"/>
                                  </a:solidFill>
                                  <a:latin typeface="Cambria Math" panose="02040503050406030204" pitchFamily="18" charset="0"/>
                                </a:rPr>
                                <m:t>)</m:t>
                              </m:r>
                            </m:e>
                            <m:sub/>
                            <m:sup/>
                          </m:sSubSup>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011782" y="1968612"/>
                <a:ext cx="6736490" cy="113800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86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4741" y="495082"/>
            <a:ext cx="8996230" cy="4582300"/>
          </a:xfrm>
        </p:spPr>
        <p:txBody>
          <a:bodyPr/>
          <a:lstStyle/>
          <a:p>
            <a:pPr marL="0" indent="0">
              <a:buNone/>
            </a:pPr>
            <a:r>
              <a:rPr lang="en-US" dirty="0" smtClean="0"/>
              <a:t>So, we write C code by GEMM style for KNN</a:t>
            </a:r>
          </a:p>
        </p:txBody>
      </p:sp>
      <p:sp>
        <p:nvSpPr>
          <p:cNvPr id="4" name="Rounded Rectangle 3"/>
          <p:cNvSpPr/>
          <p:nvPr/>
        </p:nvSpPr>
        <p:spPr>
          <a:xfrm>
            <a:off x="1996602" y="1509310"/>
            <a:ext cx="7147399" cy="425251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smtClean="0"/>
          </a:p>
          <a:p>
            <a:endParaRPr lang="en-US" sz="1200" dirty="0"/>
          </a:p>
          <a:p>
            <a:r>
              <a:rPr lang="en-US" sz="1200" dirty="0" smtClean="0"/>
              <a:t>void </a:t>
            </a:r>
            <a:r>
              <a:rPr lang="en-US" sz="1200" dirty="0" err="1"/>
              <a:t>compute_dist</a:t>
            </a:r>
            <a:r>
              <a:rPr lang="en-US" sz="1200" dirty="0"/>
              <a:t>(int *m, int *n, int *p, double *</a:t>
            </a:r>
            <a:r>
              <a:rPr lang="en-US" sz="1200" dirty="0" err="1"/>
              <a:t>traindata</a:t>
            </a:r>
            <a:r>
              <a:rPr lang="en-US" sz="1200" dirty="0"/>
              <a:t>, double *</a:t>
            </a:r>
            <a:r>
              <a:rPr lang="en-US" sz="1200" dirty="0" err="1"/>
              <a:t>testdata</a:t>
            </a:r>
            <a:r>
              <a:rPr lang="en-US" sz="1200" dirty="0"/>
              <a:t>, double *result);</a:t>
            </a:r>
          </a:p>
          <a:p>
            <a:endParaRPr lang="en-US" sz="1200" dirty="0"/>
          </a:p>
          <a:p>
            <a:r>
              <a:rPr lang="en-US" sz="1200" dirty="0"/>
              <a:t>void </a:t>
            </a:r>
            <a:r>
              <a:rPr lang="en-US" sz="1200" dirty="0" err="1"/>
              <a:t>compute_dist</a:t>
            </a:r>
            <a:r>
              <a:rPr lang="en-US" sz="1200" dirty="0"/>
              <a:t>(int *m, int *n, int *p, double *</a:t>
            </a:r>
            <a:r>
              <a:rPr lang="en-US" sz="1200" dirty="0" err="1"/>
              <a:t>traindata</a:t>
            </a:r>
            <a:r>
              <a:rPr lang="en-US" sz="1200" dirty="0"/>
              <a:t>, double *</a:t>
            </a:r>
            <a:r>
              <a:rPr lang="en-US" sz="1200" dirty="0" err="1"/>
              <a:t>testdata</a:t>
            </a:r>
            <a:r>
              <a:rPr lang="en-US" sz="1200" dirty="0"/>
              <a:t>, double *result)</a:t>
            </a:r>
          </a:p>
          <a:p>
            <a:r>
              <a:rPr lang="en-US" sz="1200" dirty="0"/>
              <a:t>{</a:t>
            </a:r>
          </a:p>
          <a:p>
            <a:endParaRPr lang="en-US" sz="1200" dirty="0"/>
          </a:p>
          <a:p>
            <a:r>
              <a:rPr lang="en-US" sz="1200" dirty="0"/>
              <a:t>   int i = 0, j = 0, k = 0 </a:t>
            </a:r>
            <a:r>
              <a:rPr lang="en-US" sz="1200" dirty="0" smtClean="0"/>
              <a:t>;</a:t>
            </a:r>
          </a:p>
          <a:p>
            <a:endParaRPr lang="en-US" sz="1200" dirty="0" smtClean="0"/>
          </a:p>
          <a:p>
            <a:r>
              <a:rPr lang="en-US" sz="1200" dirty="0"/>
              <a:t> </a:t>
            </a:r>
            <a:r>
              <a:rPr lang="en-US" sz="1200" dirty="0" smtClean="0"/>
              <a:t>  // Compute Distance Matrix</a:t>
            </a:r>
            <a:endParaRPr lang="en-US" sz="1200" dirty="0"/>
          </a:p>
          <a:p>
            <a:r>
              <a:rPr lang="en-US" sz="1200" dirty="0"/>
              <a:t>   for(i = 0; i &lt; </a:t>
            </a:r>
            <a:r>
              <a:rPr lang="en-US" sz="1200" dirty="0" smtClean="0"/>
              <a:t>(*m); </a:t>
            </a:r>
            <a:r>
              <a:rPr lang="en-US" sz="1200" dirty="0"/>
              <a:t>i++)</a:t>
            </a:r>
          </a:p>
          <a:p>
            <a:r>
              <a:rPr lang="en-US" sz="1200" dirty="0"/>
              <a:t>   for(k = 0; k &lt; </a:t>
            </a:r>
            <a:r>
              <a:rPr lang="en-US" sz="1200" dirty="0" smtClean="0"/>
              <a:t>(*p); </a:t>
            </a:r>
            <a:r>
              <a:rPr lang="en-US" sz="1200" dirty="0"/>
              <a:t>k++)</a:t>
            </a:r>
          </a:p>
          <a:p>
            <a:r>
              <a:rPr lang="en-US" sz="1200" dirty="0"/>
              <a:t>   for(j = 0; j &lt; (*</a:t>
            </a:r>
            <a:r>
              <a:rPr lang="en-US" sz="1200" dirty="0" smtClean="0"/>
              <a:t>n); </a:t>
            </a:r>
            <a:r>
              <a:rPr lang="en-US" sz="1200" dirty="0"/>
              <a:t>j++)</a:t>
            </a:r>
          </a:p>
          <a:p>
            <a:r>
              <a:rPr lang="en-US" sz="1200" dirty="0"/>
              <a:t>   </a:t>
            </a:r>
            <a:r>
              <a:rPr lang="en-US" sz="1200" dirty="0" smtClean="0"/>
              <a:t>{</a:t>
            </a:r>
          </a:p>
          <a:p>
            <a:r>
              <a:rPr lang="en-US" sz="1200" dirty="0"/>
              <a:t> </a:t>
            </a:r>
            <a:r>
              <a:rPr lang="en-US" sz="1200" dirty="0" smtClean="0"/>
              <a:t>        </a:t>
            </a:r>
            <a:r>
              <a:rPr lang="en-US" sz="1200" b="1" dirty="0" smtClean="0">
                <a:solidFill>
                  <a:srgbClr val="0070C0"/>
                </a:solidFill>
              </a:rPr>
              <a:t>// GEMM</a:t>
            </a:r>
          </a:p>
          <a:p>
            <a:r>
              <a:rPr lang="en-US" sz="1200" dirty="0"/>
              <a:t> </a:t>
            </a:r>
            <a:r>
              <a:rPr lang="en-US" sz="1200" dirty="0" smtClean="0"/>
              <a:t>        //  </a:t>
            </a:r>
            <a:r>
              <a:rPr lang="en-US" sz="1200" dirty="0"/>
              <a:t>result[i* (*n) +j] += </a:t>
            </a:r>
            <a:r>
              <a:rPr lang="en-US" sz="1200" dirty="0" err="1"/>
              <a:t>testdata</a:t>
            </a:r>
            <a:r>
              <a:rPr lang="en-US" sz="1200" dirty="0"/>
              <a:t>[i* (*p) +k] </a:t>
            </a:r>
            <a:r>
              <a:rPr lang="en-US" sz="1200" dirty="0" smtClean="0"/>
              <a:t>*  </a:t>
            </a:r>
            <a:r>
              <a:rPr lang="en-US" sz="1200" dirty="0" err="1"/>
              <a:t>traindata</a:t>
            </a:r>
            <a:r>
              <a:rPr lang="en-US" sz="1200" dirty="0"/>
              <a:t>[k * (*n) +j];</a:t>
            </a:r>
          </a:p>
          <a:p>
            <a:endParaRPr lang="en-US" sz="1200" dirty="0"/>
          </a:p>
          <a:p>
            <a:r>
              <a:rPr lang="en-US" sz="1200" dirty="0"/>
              <a:t>         </a:t>
            </a:r>
            <a:r>
              <a:rPr lang="en-US" sz="1200" b="1" dirty="0" smtClean="0">
                <a:solidFill>
                  <a:srgbClr val="FF0000"/>
                </a:solidFill>
              </a:rPr>
              <a:t>// KNN</a:t>
            </a:r>
          </a:p>
          <a:p>
            <a:r>
              <a:rPr lang="en-US" sz="1200" dirty="0"/>
              <a:t> </a:t>
            </a:r>
            <a:r>
              <a:rPr lang="en-US" sz="1200" dirty="0" smtClean="0"/>
              <a:t>        double </a:t>
            </a:r>
            <a:r>
              <a:rPr lang="en-US" sz="1200" dirty="0" err="1"/>
              <a:t>dist</a:t>
            </a:r>
            <a:r>
              <a:rPr lang="en-US" sz="1200" dirty="0"/>
              <a:t> = </a:t>
            </a:r>
            <a:r>
              <a:rPr lang="en-US" sz="1200" dirty="0" err="1"/>
              <a:t>testdata</a:t>
            </a:r>
            <a:r>
              <a:rPr lang="en-US" sz="1200" dirty="0"/>
              <a:t>[i* (*p) +k] -  </a:t>
            </a:r>
            <a:r>
              <a:rPr lang="en-US" sz="1200" dirty="0" err="1"/>
              <a:t>traindata</a:t>
            </a:r>
            <a:r>
              <a:rPr lang="en-US" sz="1200" dirty="0"/>
              <a:t>[k * (*n) +j];</a:t>
            </a:r>
          </a:p>
          <a:p>
            <a:r>
              <a:rPr lang="en-US" sz="1200" dirty="0"/>
              <a:t>         result[i* (*n) +j] += </a:t>
            </a:r>
            <a:r>
              <a:rPr lang="en-US" sz="1200" dirty="0" err="1"/>
              <a:t>dist</a:t>
            </a:r>
            <a:r>
              <a:rPr lang="en-US" sz="1200" dirty="0"/>
              <a:t> * </a:t>
            </a:r>
            <a:r>
              <a:rPr lang="en-US" sz="1200" dirty="0" err="1"/>
              <a:t>dist</a:t>
            </a:r>
            <a:r>
              <a:rPr lang="en-US" sz="1200" dirty="0"/>
              <a:t>  ;</a:t>
            </a:r>
          </a:p>
          <a:p>
            <a:r>
              <a:rPr lang="en-US" sz="1200" dirty="0" smtClean="0"/>
              <a:t>   </a:t>
            </a:r>
            <a:r>
              <a:rPr lang="en-US" sz="1200" dirty="0"/>
              <a:t>}</a:t>
            </a:r>
          </a:p>
          <a:p>
            <a:r>
              <a:rPr lang="en-US" sz="1200" dirty="0"/>
              <a:t>}</a:t>
            </a:r>
          </a:p>
          <a:p>
            <a:endParaRPr lang="en-US" sz="1000" dirty="0"/>
          </a:p>
          <a:p>
            <a:endParaRPr lang="en-US" sz="1000" dirty="0"/>
          </a:p>
        </p:txBody>
      </p:sp>
    </p:spTree>
    <p:extLst>
      <p:ext uri="{BB962C8B-B14F-4D97-AF65-F5344CB8AC3E}">
        <p14:creationId xmlns:p14="http://schemas.microsoft.com/office/powerpoint/2010/main" val="211222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9826" y="550167"/>
            <a:ext cx="8996230" cy="4582300"/>
          </a:xfrm>
        </p:spPr>
        <p:txBody>
          <a:bodyPr/>
          <a:lstStyle/>
          <a:p>
            <a:pPr marL="0" indent="0">
              <a:buNone/>
            </a:pPr>
            <a:r>
              <a:rPr lang="en-US" dirty="0" smtClean="0"/>
              <a:t>And then, accelerate </a:t>
            </a:r>
            <a:r>
              <a:rPr lang="en-US" dirty="0"/>
              <a:t>by openACC</a:t>
            </a:r>
          </a:p>
          <a:p>
            <a:endParaRPr lang="en-US" dirty="0"/>
          </a:p>
        </p:txBody>
      </p:sp>
      <p:sp>
        <p:nvSpPr>
          <p:cNvPr id="4" name="Rounded Rectangle 3"/>
          <p:cNvSpPr/>
          <p:nvPr/>
        </p:nvSpPr>
        <p:spPr>
          <a:xfrm>
            <a:off x="1611011" y="1322023"/>
            <a:ext cx="8414338" cy="44287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2000" dirty="0" smtClean="0"/>
          </a:p>
          <a:p>
            <a:r>
              <a:rPr lang="en-US" sz="1100" dirty="0"/>
              <a:t>void </a:t>
            </a:r>
            <a:r>
              <a:rPr lang="en-US" sz="1100" dirty="0" err="1"/>
              <a:t>compute_dist</a:t>
            </a:r>
            <a:r>
              <a:rPr lang="en-US" sz="1100" dirty="0"/>
              <a:t>(int* m, int* n, int* p, double* restrict </a:t>
            </a:r>
            <a:r>
              <a:rPr lang="en-US" sz="1100" dirty="0" err="1"/>
              <a:t>traindata</a:t>
            </a:r>
            <a:r>
              <a:rPr lang="en-US" sz="1100" dirty="0"/>
              <a:t>, double* restrict </a:t>
            </a:r>
            <a:r>
              <a:rPr lang="en-US" sz="1100" dirty="0" err="1"/>
              <a:t>testdata</a:t>
            </a:r>
            <a:r>
              <a:rPr lang="en-US" sz="1100" dirty="0"/>
              <a:t>, double* restrict result);</a:t>
            </a:r>
          </a:p>
          <a:p>
            <a:endParaRPr lang="en-US" sz="1100" dirty="0"/>
          </a:p>
          <a:p>
            <a:r>
              <a:rPr lang="en-US" sz="1100" dirty="0"/>
              <a:t>void </a:t>
            </a:r>
            <a:r>
              <a:rPr lang="en-US" sz="1100" dirty="0" err="1"/>
              <a:t>compute_dist</a:t>
            </a:r>
            <a:r>
              <a:rPr lang="en-US" sz="1100" dirty="0"/>
              <a:t>(int* m, int* n, int* p, double* </a:t>
            </a:r>
            <a:r>
              <a:rPr lang="en-US" sz="1100" dirty="0">
                <a:solidFill>
                  <a:srgbClr val="FF0000"/>
                </a:solidFill>
              </a:rPr>
              <a:t>restrict</a:t>
            </a:r>
            <a:r>
              <a:rPr lang="en-US" sz="1100" dirty="0"/>
              <a:t> </a:t>
            </a:r>
            <a:r>
              <a:rPr lang="en-US" sz="1100" dirty="0" err="1"/>
              <a:t>traindata</a:t>
            </a:r>
            <a:r>
              <a:rPr lang="en-US" sz="1100" dirty="0"/>
              <a:t>, double* </a:t>
            </a:r>
            <a:r>
              <a:rPr lang="en-US" sz="1100" dirty="0">
                <a:solidFill>
                  <a:srgbClr val="FF0000"/>
                </a:solidFill>
              </a:rPr>
              <a:t>restrict</a:t>
            </a:r>
            <a:r>
              <a:rPr lang="en-US" sz="1100" dirty="0"/>
              <a:t> </a:t>
            </a:r>
            <a:r>
              <a:rPr lang="en-US" sz="1100" dirty="0" err="1"/>
              <a:t>testdata</a:t>
            </a:r>
            <a:r>
              <a:rPr lang="en-US" sz="1100" dirty="0"/>
              <a:t>, double* </a:t>
            </a:r>
            <a:r>
              <a:rPr lang="en-US" sz="1100" dirty="0">
                <a:solidFill>
                  <a:srgbClr val="FF0000"/>
                </a:solidFill>
              </a:rPr>
              <a:t>restrict</a:t>
            </a:r>
            <a:r>
              <a:rPr lang="en-US" sz="1100" dirty="0"/>
              <a:t> result)</a:t>
            </a:r>
          </a:p>
          <a:p>
            <a:r>
              <a:rPr lang="en-US" sz="1100" dirty="0"/>
              <a:t>{</a:t>
            </a:r>
          </a:p>
          <a:p>
            <a:endParaRPr lang="en-US" sz="1100" dirty="0"/>
          </a:p>
          <a:p>
            <a:r>
              <a:rPr lang="en-US" sz="1100" dirty="0"/>
              <a:t>   int i = 0, j = 0, k = 0 ;</a:t>
            </a:r>
          </a:p>
          <a:p>
            <a:r>
              <a:rPr lang="en-US" sz="1100" dirty="0"/>
              <a:t>   int mm = *m, </a:t>
            </a:r>
            <a:r>
              <a:rPr lang="en-US" sz="1100" dirty="0" err="1"/>
              <a:t>nn</a:t>
            </a:r>
            <a:r>
              <a:rPr lang="en-US" sz="1100" dirty="0"/>
              <a:t> = *n, pp = *p;</a:t>
            </a:r>
          </a:p>
          <a:p>
            <a:endParaRPr lang="en-US" sz="1100" dirty="0"/>
          </a:p>
          <a:p>
            <a:r>
              <a:rPr lang="en-US" sz="1100" dirty="0"/>
              <a:t>   // Compute </a:t>
            </a:r>
            <a:r>
              <a:rPr lang="en-US" sz="1100" dirty="0" smtClean="0"/>
              <a:t>Distance Matrix</a:t>
            </a:r>
            <a:endParaRPr lang="en-US" sz="1100" dirty="0"/>
          </a:p>
          <a:p>
            <a:r>
              <a:rPr lang="en-US" sz="1100" b="1" dirty="0" smtClean="0">
                <a:solidFill>
                  <a:srgbClr val="FF0000"/>
                </a:solidFill>
              </a:rPr>
              <a:t>#</a:t>
            </a:r>
            <a:r>
              <a:rPr lang="en-US" sz="1100" b="1" dirty="0">
                <a:solidFill>
                  <a:srgbClr val="FF0000"/>
                </a:solidFill>
              </a:rPr>
              <a:t>pragma acc data </a:t>
            </a:r>
            <a:r>
              <a:rPr lang="en-US" sz="1100" b="1" dirty="0" err="1">
                <a:solidFill>
                  <a:srgbClr val="FF0000"/>
                </a:solidFill>
              </a:rPr>
              <a:t>copyout</a:t>
            </a:r>
            <a:r>
              <a:rPr lang="en-US" sz="1100" b="1" dirty="0">
                <a:solidFill>
                  <a:srgbClr val="FF0000"/>
                </a:solidFill>
              </a:rPr>
              <a:t>(result[0 : (mm * </a:t>
            </a:r>
            <a:r>
              <a:rPr lang="en-US" sz="1100" b="1" dirty="0" err="1">
                <a:solidFill>
                  <a:srgbClr val="FF0000"/>
                </a:solidFill>
              </a:rPr>
              <a:t>nn</a:t>
            </a:r>
            <a:r>
              <a:rPr lang="en-US" sz="1100" b="1" dirty="0">
                <a:solidFill>
                  <a:srgbClr val="FF0000"/>
                </a:solidFill>
              </a:rPr>
              <a:t>) -1]),  </a:t>
            </a:r>
            <a:r>
              <a:rPr lang="en-US" sz="1100" b="1" dirty="0" err="1">
                <a:solidFill>
                  <a:srgbClr val="FF0000"/>
                </a:solidFill>
              </a:rPr>
              <a:t>copyin</a:t>
            </a:r>
            <a:r>
              <a:rPr lang="en-US" sz="1100" b="1" dirty="0">
                <a:solidFill>
                  <a:srgbClr val="FF0000"/>
                </a:solidFill>
              </a:rPr>
              <a:t>(</a:t>
            </a:r>
            <a:r>
              <a:rPr lang="en-US" sz="1100" b="1" dirty="0" err="1">
                <a:solidFill>
                  <a:srgbClr val="FF0000"/>
                </a:solidFill>
              </a:rPr>
              <a:t>testdata</a:t>
            </a:r>
            <a:r>
              <a:rPr lang="en-US" sz="1100" b="1" dirty="0">
                <a:solidFill>
                  <a:srgbClr val="FF0000"/>
                </a:solidFill>
              </a:rPr>
              <a:t>[0 : (mm * pp) -1], </a:t>
            </a:r>
            <a:r>
              <a:rPr lang="en-US" sz="1100" b="1" dirty="0" err="1">
                <a:solidFill>
                  <a:srgbClr val="FF0000"/>
                </a:solidFill>
              </a:rPr>
              <a:t>traindata</a:t>
            </a:r>
            <a:r>
              <a:rPr lang="en-US" sz="1100" b="1" dirty="0">
                <a:solidFill>
                  <a:srgbClr val="FF0000"/>
                </a:solidFill>
              </a:rPr>
              <a:t>[0 : (pp * </a:t>
            </a:r>
            <a:r>
              <a:rPr lang="en-US" sz="1100" b="1" dirty="0" err="1">
                <a:solidFill>
                  <a:srgbClr val="FF0000"/>
                </a:solidFill>
              </a:rPr>
              <a:t>nn</a:t>
            </a:r>
            <a:r>
              <a:rPr lang="en-US" sz="1100" b="1" dirty="0">
                <a:solidFill>
                  <a:srgbClr val="FF0000"/>
                </a:solidFill>
              </a:rPr>
              <a:t>) -1]) </a:t>
            </a:r>
          </a:p>
          <a:p>
            <a:r>
              <a:rPr lang="en-US" sz="1100" dirty="0"/>
              <a:t>   {</a:t>
            </a:r>
          </a:p>
          <a:p>
            <a:r>
              <a:rPr lang="en-US" sz="1100" b="1" dirty="0">
                <a:solidFill>
                  <a:srgbClr val="FF0000"/>
                </a:solidFill>
              </a:rPr>
              <a:t>#pragma acc region for parallel, private(i), vector(8)  </a:t>
            </a:r>
          </a:p>
          <a:p>
            <a:r>
              <a:rPr lang="en-US" sz="1100" dirty="0"/>
              <a:t>       for(i = 0; i &lt; mm; i++)  {</a:t>
            </a:r>
          </a:p>
          <a:p>
            <a:r>
              <a:rPr lang="en-US" sz="1100" b="1" dirty="0">
                <a:solidFill>
                  <a:srgbClr val="FF0000"/>
                </a:solidFill>
              </a:rPr>
              <a:t>#pragma acc for </a:t>
            </a:r>
            <a:r>
              <a:rPr lang="en-US" sz="1100" b="1" dirty="0" err="1">
                <a:solidFill>
                  <a:srgbClr val="FF0000"/>
                </a:solidFill>
              </a:rPr>
              <a:t>parallel,private</a:t>
            </a:r>
            <a:r>
              <a:rPr lang="en-US" sz="1100" b="1" dirty="0">
                <a:solidFill>
                  <a:srgbClr val="FF0000"/>
                </a:solidFill>
              </a:rPr>
              <a:t>(</a:t>
            </a:r>
            <a:r>
              <a:rPr lang="en-US" sz="1100" b="1" dirty="0" err="1">
                <a:solidFill>
                  <a:srgbClr val="FF0000"/>
                </a:solidFill>
              </a:rPr>
              <a:t>j,k</a:t>
            </a:r>
            <a:r>
              <a:rPr lang="en-US" sz="1100" b="1" dirty="0">
                <a:solidFill>
                  <a:srgbClr val="FF0000"/>
                </a:solidFill>
              </a:rPr>
              <a:t>),  vector(8) </a:t>
            </a:r>
          </a:p>
          <a:p>
            <a:r>
              <a:rPr lang="en-US" sz="1100" dirty="0"/>
              <a:t>       for(j = 0; j &lt; </a:t>
            </a:r>
            <a:r>
              <a:rPr lang="en-US" sz="1100" dirty="0" err="1"/>
              <a:t>nn</a:t>
            </a:r>
            <a:r>
              <a:rPr lang="en-US" sz="1100" dirty="0"/>
              <a:t>; j++) {</a:t>
            </a:r>
          </a:p>
          <a:p>
            <a:r>
              <a:rPr lang="en-US" sz="1100" b="1" dirty="0">
                <a:solidFill>
                  <a:srgbClr val="FF0000"/>
                </a:solidFill>
              </a:rPr>
              <a:t>#pragma acc for </a:t>
            </a:r>
            <a:r>
              <a:rPr lang="en-US" sz="1100" b="1" dirty="0" err="1">
                <a:solidFill>
                  <a:srgbClr val="FF0000"/>
                </a:solidFill>
              </a:rPr>
              <a:t>seq</a:t>
            </a:r>
            <a:r>
              <a:rPr lang="en-US" sz="1100" b="1" dirty="0">
                <a:solidFill>
                  <a:srgbClr val="FF0000"/>
                </a:solidFill>
              </a:rPr>
              <a:t> </a:t>
            </a:r>
          </a:p>
          <a:p>
            <a:r>
              <a:rPr lang="en-US" sz="1100" dirty="0"/>
              <a:t>       for(k = 0; k &lt; pp; k++)  {</a:t>
            </a:r>
          </a:p>
          <a:p>
            <a:r>
              <a:rPr lang="en-US" sz="1100" dirty="0"/>
              <a:t>           double tmp = </a:t>
            </a:r>
            <a:r>
              <a:rPr lang="en-US" sz="1100" dirty="0" err="1"/>
              <a:t>testdata</a:t>
            </a:r>
            <a:r>
              <a:rPr lang="en-US" sz="1100" dirty="0"/>
              <a:t>[i* pp +k] -  </a:t>
            </a:r>
            <a:r>
              <a:rPr lang="en-US" sz="1100" dirty="0" err="1"/>
              <a:t>traindata</a:t>
            </a:r>
            <a:r>
              <a:rPr lang="en-US" sz="1100" dirty="0"/>
              <a:t>[k * </a:t>
            </a:r>
            <a:r>
              <a:rPr lang="en-US" sz="1100" dirty="0" err="1"/>
              <a:t>nn</a:t>
            </a:r>
            <a:r>
              <a:rPr lang="en-US" sz="1100" dirty="0"/>
              <a:t> +j];</a:t>
            </a:r>
          </a:p>
          <a:p>
            <a:r>
              <a:rPr lang="en-US" sz="1100" dirty="0"/>
              <a:t>           result[i* </a:t>
            </a:r>
            <a:r>
              <a:rPr lang="en-US" sz="1100" dirty="0" err="1"/>
              <a:t>nn</a:t>
            </a:r>
            <a:r>
              <a:rPr lang="en-US" sz="1100" dirty="0"/>
              <a:t> +j] += tmp * tmp ;</a:t>
            </a:r>
          </a:p>
          <a:p>
            <a:r>
              <a:rPr lang="en-US" sz="1100" dirty="0"/>
              <a:t>       }}}</a:t>
            </a:r>
          </a:p>
          <a:p>
            <a:r>
              <a:rPr lang="en-US" sz="1100" dirty="0"/>
              <a:t>   } // end openACC data region</a:t>
            </a:r>
          </a:p>
          <a:p>
            <a:r>
              <a:rPr lang="en-US" sz="1100" dirty="0"/>
              <a:t>}</a:t>
            </a:r>
          </a:p>
          <a:p>
            <a:endParaRPr lang="en-US" sz="1000" dirty="0"/>
          </a:p>
          <a:p>
            <a:endParaRPr lang="en-US" sz="1000" dirty="0"/>
          </a:p>
          <a:p>
            <a:endParaRPr lang="en-US" sz="1000" dirty="0"/>
          </a:p>
        </p:txBody>
      </p:sp>
    </p:spTree>
    <p:extLst>
      <p:ext uri="{BB962C8B-B14F-4D97-AF65-F5344CB8AC3E}">
        <p14:creationId xmlns:p14="http://schemas.microsoft.com/office/powerpoint/2010/main" val="2907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269488" y="296778"/>
            <a:ext cx="8996230" cy="4582300"/>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bg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bg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r>
              <a:rPr lang="en-US" dirty="0" smtClean="0"/>
              <a:t>-  C version is as fast as </a:t>
            </a:r>
            <a:r>
              <a:rPr lang="en-US" dirty="0" err="1" smtClean="0"/>
              <a:t>FNN:knn</a:t>
            </a:r>
            <a:endParaRPr lang="en-US" dirty="0" smtClean="0"/>
          </a:p>
          <a:p>
            <a:pPr marL="285750" indent="-285750">
              <a:buFontTx/>
              <a:buChar char="-"/>
            </a:pPr>
            <a:r>
              <a:rPr lang="en-US" dirty="0" smtClean="0"/>
              <a:t>Compile with PGI (-</a:t>
            </a:r>
            <a:r>
              <a:rPr lang="en-US" dirty="0" err="1" smtClean="0"/>
              <a:t>Mlarge_arrays</a:t>
            </a:r>
            <a:r>
              <a:rPr lang="en-US" dirty="0" smtClean="0"/>
              <a:t>), we got: </a:t>
            </a:r>
          </a:p>
          <a:p>
            <a:pPr marL="0" indent="0">
              <a:buFont typeface="Wingdings" pitchFamily="2" charset="2"/>
              <a:buNone/>
            </a:pPr>
            <a:r>
              <a:rPr lang="en-US" dirty="0" smtClean="0"/>
              <a:t>     </a:t>
            </a:r>
            <a:r>
              <a:rPr lang="en-US" b="1" dirty="0" smtClean="0">
                <a:solidFill>
                  <a:srgbClr val="FFC000"/>
                </a:solidFill>
              </a:rPr>
              <a:t>13X</a:t>
            </a:r>
            <a:r>
              <a:rPr lang="en-US" dirty="0" smtClean="0"/>
              <a:t>   faster than </a:t>
            </a:r>
            <a:r>
              <a:rPr lang="en-US" dirty="0" err="1" smtClean="0"/>
              <a:t>class:knn</a:t>
            </a:r>
            <a:endParaRPr lang="en-US" dirty="0" smtClean="0"/>
          </a:p>
          <a:p>
            <a:pPr marL="0" indent="0">
              <a:buFont typeface="Wingdings" pitchFamily="2" charset="2"/>
              <a:buNone/>
            </a:pPr>
            <a:r>
              <a:rPr lang="en-US" dirty="0" smtClean="0"/>
              <a:t>     </a:t>
            </a:r>
            <a:r>
              <a:rPr lang="en-US" b="1" dirty="0" smtClean="0">
                <a:solidFill>
                  <a:srgbClr val="FFC000"/>
                </a:solidFill>
              </a:rPr>
              <a:t>3.2X</a:t>
            </a:r>
            <a:r>
              <a:rPr lang="en-US" dirty="0" smtClean="0"/>
              <a:t>  faster than </a:t>
            </a:r>
            <a:r>
              <a:rPr lang="en-US" dirty="0" err="1" smtClean="0"/>
              <a:t>FNN:knn</a:t>
            </a:r>
            <a:r>
              <a:rPr lang="en-US" dirty="0" smtClean="0"/>
              <a:t> </a:t>
            </a:r>
          </a:p>
          <a:p>
            <a:pPr marL="0" indent="0">
              <a:buFont typeface="Wingdings" pitchFamily="2" charset="2"/>
              <a:buNone/>
            </a:pPr>
            <a:endParaRPr lang="en-US" dirty="0"/>
          </a:p>
        </p:txBody>
      </p:sp>
      <p:pic>
        <p:nvPicPr>
          <p:cNvPr id="10" name="Content Placeholder 9"/>
          <p:cNvPicPr>
            <a:picLocks noGrp="1" noChangeAspect="1"/>
          </p:cNvPicPr>
          <p:nvPr>
            <p:ph idx="1"/>
          </p:nvPr>
        </p:nvPicPr>
        <p:blipFill>
          <a:blip r:embed="rId3"/>
          <a:stretch>
            <a:fillRect/>
          </a:stretch>
        </p:blipFill>
        <p:spPr>
          <a:xfrm>
            <a:off x="2732217" y="2228275"/>
            <a:ext cx="5728737" cy="3724064"/>
          </a:xfrm>
          <a:prstGeom prst="rect">
            <a:avLst/>
          </a:prstGeom>
        </p:spPr>
      </p:pic>
    </p:spTree>
    <p:extLst>
      <p:ext uri="{BB962C8B-B14F-4D97-AF65-F5344CB8AC3E}">
        <p14:creationId xmlns:p14="http://schemas.microsoft.com/office/powerpoint/2010/main" val="248150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273135" y="894125"/>
            <a:ext cx="8753807" cy="5035075"/>
            <a:chOff x="1478600" y="927176"/>
            <a:chExt cx="8753807" cy="5035075"/>
          </a:xfrm>
        </p:grpSpPr>
        <p:sp>
          <p:nvSpPr>
            <p:cNvPr id="4" name="TextBox 3"/>
            <p:cNvSpPr txBox="1"/>
            <p:nvPr/>
          </p:nvSpPr>
          <p:spPr>
            <a:xfrm>
              <a:off x="1737391" y="2664787"/>
              <a:ext cx="1008936" cy="369332"/>
            </a:xfrm>
            <a:prstGeom prst="rect">
              <a:avLst/>
            </a:prstGeom>
            <a:noFill/>
            <a:ln w="28575">
              <a:solidFill>
                <a:schemeClr val="bg2"/>
              </a:solidFill>
            </a:ln>
          </p:spPr>
          <p:txBody>
            <a:bodyPr wrap="square" rtlCol="0">
              <a:spAutoFit/>
            </a:bodyPr>
            <a:lstStyle/>
            <a:p>
              <a:pPr algn="ctr"/>
              <a:r>
                <a:rPr lang="en-US" dirty="0" smtClean="0">
                  <a:solidFill>
                    <a:schemeClr val="bg2"/>
                  </a:solidFill>
                  <a:latin typeface="Trebuchet MS" pitchFamily="34" charset="0"/>
                </a:rPr>
                <a:t>KNN</a:t>
              </a:r>
            </a:p>
          </p:txBody>
        </p:sp>
        <p:cxnSp>
          <p:nvCxnSpPr>
            <p:cNvPr id="5" name="Straight Arrow Connector 4"/>
            <p:cNvCxnSpPr/>
            <p:nvPr/>
          </p:nvCxnSpPr>
          <p:spPr>
            <a:xfrm flipV="1">
              <a:off x="2729279" y="1710748"/>
              <a:ext cx="645846" cy="92393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746327" y="3057452"/>
              <a:ext cx="628798" cy="7116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186258" y="927176"/>
              <a:ext cx="6856748" cy="4723155"/>
              <a:chOff x="4318969" y="1788944"/>
              <a:chExt cx="6856748" cy="4723155"/>
            </a:xfrm>
          </p:grpSpPr>
          <p:sp>
            <p:nvSpPr>
              <p:cNvPr id="8" name="TextBox 7"/>
              <p:cNvSpPr txBox="1"/>
              <p:nvPr/>
            </p:nvSpPr>
            <p:spPr>
              <a:xfrm>
                <a:off x="4542821" y="2148400"/>
                <a:ext cx="1312122" cy="646331"/>
              </a:xfrm>
              <a:prstGeom prst="rect">
                <a:avLst/>
              </a:prstGeom>
              <a:solidFill>
                <a:srgbClr val="FF0000"/>
              </a:solidFill>
              <a:ln>
                <a:solidFill>
                  <a:schemeClr val="bg2"/>
                </a:solidFill>
              </a:ln>
            </p:spPr>
            <p:txBody>
              <a:bodyPr wrap="square" rtlCol="0">
                <a:spAutoFit/>
              </a:bodyPr>
              <a:lstStyle/>
              <a:p>
                <a:r>
                  <a:rPr lang="en-US" dirty="0" err="1" smtClean="0">
                    <a:solidFill>
                      <a:schemeClr val="bg2"/>
                    </a:solidFill>
                    <a:latin typeface="Trebuchet MS" pitchFamily="34" charset="0"/>
                  </a:rPr>
                  <a:t>class:kNN</a:t>
                </a:r>
                <a:endParaRPr lang="en-US" dirty="0" smtClean="0">
                  <a:solidFill>
                    <a:schemeClr val="bg2"/>
                  </a:solidFill>
                  <a:latin typeface="Trebuchet MS" pitchFamily="34" charset="0"/>
                </a:endParaRPr>
              </a:p>
              <a:p>
                <a:r>
                  <a:rPr lang="en-US" dirty="0" smtClean="0">
                    <a:solidFill>
                      <a:schemeClr val="bg2"/>
                    </a:solidFill>
                    <a:latin typeface="Trebuchet MS" pitchFamily="34" charset="0"/>
                  </a:rPr>
                  <a:t>FNN :</a:t>
                </a:r>
                <a:r>
                  <a:rPr lang="en-US" dirty="0" err="1" smtClean="0">
                    <a:solidFill>
                      <a:schemeClr val="bg2"/>
                    </a:solidFill>
                    <a:latin typeface="Trebuchet MS" pitchFamily="34" charset="0"/>
                  </a:rPr>
                  <a:t>kNN</a:t>
                </a:r>
                <a:endParaRPr lang="en-US" dirty="0" smtClean="0">
                  <a:solidFill>
                    <a:schemeClr val="bg2"/>
                  </a:solidFill>
                  <a:latin typeface="Trebuchet MS" pitchFamily="34" charset="0"/>
                </a:endParaRPr>
              </a:p>
            </p:txBody>
          </p:sp>
          <p:sp>
            <p:nvSpPr>
              <p:cNvPr id="9" name="TextBox 8"/>
              <p:cNvSpPr txBox="1"/>
              <p:nvPr/>
            </p:nvSpPr>
            <p:spPr>
              <a:xfrm>
                <a:off x="4318969" y="1788944"/>
                <a:ext cx="1898149" cy="646331"/>
              </a:xfrm>
              <a:prstGeom prst="rect">
                <a:avLst/>
              </a:prstGeom>
              <a:noFill/>
            </p:spPr>
            <p:txBody>
              <a:bodyPr wrap="square" rtlCol="0">
                <a:spAutoFit/>
              </a:bodyPr>
              <a:lstStyle/>
              <a:p>
                <a:pPr algn="ctr"/>
                <a:r>
                  <a:rPr lang="en-US" dirty="0" smtClean="0">
                    <a:solidFill>
                      <a:srgbClr val="FFC000"/>
                    </a:solidFill>
                    <a:latin typeface="Trebuchet MS" pitchFamily="34" charset="0"/>
                  </a:rPr>
                  <a:t>CRAN packages</a:t>
                </a:r>
                <a:endParaRPr lang="en-US" dirty="0">
                  <a:solidFill>
                    <a:srgbClr val="FFC000"/>
                  </a:solidFill>
                  <a:latin typeface="Trebuchet MS" pitchFamily="34" charset="0"/>
                </a:endParaRPr>
              </a:p>
              <a:p>
                <a:pPr algn="ctr"/>
                <a:endParaRPr lang="en-US" dirty="0" smtClean="0">
                  <a:solidFill>
                    <a:schemeClr val="bg2"/>
                  </a:solidFill>
                  <a:latin typeface="Trebuchet MS" pitchFamily="34" charset="0"/>
                </a:endParaRPr>
              </a:p>
            </p:txBody>
          </p:sp>
          <p:sp>
            <p:nvSpPr>
              <p:cNvPr id="10" name="TextBox 9"/>
              <p:cNvSpPr txBox="1"/>
              <p:nvPr/>
            </p:nvSpPr>
            <p:spPr>
              <a:xfrm>
                <a:off x="6443460" y="1788944"/>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1" name="TextBox 10"/>
              <p:cNvSpPr txBox="1"/>
              <p:nvPr/>
            </p:nvSpPr>
            <p:spPr>
              <a:xfrm>
                <a:off x="9523424" y="4534100"/>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directives</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sp>
            <p:nvSpPr>
              <p:cNvPr id="12" name="TextBox 11"/>
              <p:cNvSpPr txBox="1"/>
              <p:nvPr/>
            </p:nvSpPr>
            <p:spPr>
              <a:xfrm>
                <a:off x="9573941" y="5865768"/>
                <a:ext cx="1601776" cy="646331"/>
              </a:xfrm>
              <a:prstGeom prst="rect">
                <a:avLst/>
              </a:prstGeom>
              <a:noFill/>
            </p:spPr>
            <p:txBody>
              <a:bodyPr wrap="square" rtlCol="0">
                <a:spAutoFit/>
              </a:bodyPr>
              <a:lstStyle/>
              <a:p>
                <a:pPr algn="ctr"/>
                <a:r>
                  <a:rPr lang="en-US" dirty="0" smtClean="0">
                    <a:solidFill>
                      <a:schemeClr val="accent1"/>
                    </a:solidFill>
                    <a:latin typeface="Trebuchet MS" pitchFamily="34" charset="0"/>
                  </a:rPr>
                  <a:t>CUDA</a:t>
                </a:r>
                <a:endParaRPr lang="en-US" dirty="0">
                  <a:solidFill>
                    <a:schemeClr val="accent1"/>
                  </a:solidFill>
                  <a:latin typeface="Trebuchet MS" pitchFamily="34" charset="0"/>
                </a:endParaRPr>
              </a:p>
              <a:p>
                <a:pPr algn="ctr"/>
                <a:endParaRPr lang="en-US" dirty="0" smtClean="0">
                  <a:solidFill>
                    <a:schemeClr val="bg2"/>
                  </a:solidFill>
                  <a:latin typeface="Trebuchet MS" pitchFamily="34" charset="0"/>
                </a:endParaRPr>
              </a:p>
            </p:txBody>
          </p:sp>
        </p:grpSp>
        <p:sp>
          <p:nvSpPr>
            <p:cNvPr id="13" name="TextBox 12"/>
            <p:cNvSpPr txBox="1"/>
            <p:nvPr/>
          </p:nvSpPr>
          <p:spPr>
            <a:xfrm>
              <a:off x="3375125" y="3769098"/>
              <a:ext cx="1908663" cy="369332"/>
            </a:xfrm>
            <a:prstGeom prst="rect">
              <a:avLst/>
            </a:prstGeom>
            <a:noFill/>
            <a:ln>
              <a:solidFill>
                <a:schemeClr val="bg2"/>
              </a:solidFill>
            </a:ln>
          </p:spPr>
          <p:txBody>
            <a:bodyPr wrap="square" rtlCol="0">
              <a:spAutoFit/>
            </a:bodyPr>
            <a:lstStyle/>
            <a:p>
              <a:r>
                <a:rPr lang="en-US" dirty="0" smtClean="0">
                  <a:solidFill>
                    <a:schemeClr val="bg2"/>
                  </a:solidFill>
                  <a:latin typeface="Trebuchet MS" pitchFamily="34" charset="0"/>
                </a:rPr>
                <a:t>Custom Function</a:t>
              </a:r>
            </a:p>
          </p:txBody>
        </p:sp>
        <p:sp>
          <p:nvSpPr>
            <p:cNvPr id="15" name="TextBox 14"/>
            <p:cNvSpPr txBox="1"/>
            <p:nvPr/>
          </p:nvSpPr>
          <p:spPr>
            <a:xfrm>
              <a:off x="6254576" y="2748685"/>
              <a:ext cx="1626826" cy="369332"/>
            </a:xfrm>
            <a:prstGeom prst="rect">
              <a:avLst/>
            </a:prstGeom>
            <a:solidFill>
              <a:schemeClr val="tx1"/>
            </a:solidFill>
            <a:ln>
              <a:solidFill>
                <a:schemeClr val="bg1"/>
              </a:solidFill>
            </a:ln>
          </p:spPr>
          <p:txBody>
            <a:bodyPr wrap="square" rtlCol="0">
              <a:spAutoFit/>
            </a:bodyPr>
            <a:lstStyle/>
            <a:p>
              <a:pPr algn="ctr"/>
              <a:r>
                <a:rPr lang="en-US" dirty="0" smtClean="0">
                  <a:solidFill>
                    <a:schemeClr val="bg2"/>
                  </a:solidFill>
                  <a:latin typeface="Trebuchet MS" pitchFamily="34" charset="0"/>
                </a:rPr>
                <a:t>matrix solver</a:t>
              </a:r>
            </a:p>
          </p:txBody>
        </p:sp>
        <p:cxnSp>
          <p:nvCxnSpPr>
            <p:cNvPr id="17" name="Straight Arrow Connector 16"/>
            <p:cNvCxnSpPr>
              <a:endCxn id="20" idx="1"/>
            </p:cNvCxnSpPr>
            <p:nvPr/>
          </p:nvCxnSpPr>
          <p:spPr>
            <a:xfrm>
              <a:off x="5296908" y="4165945"/>
              <a:ext cx="913872" cy="87905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656459" y="2748685"/>
              <a:ext cx="1139869" cy="369332"/>
            </a:xfrm>
            <a:prstGeom prst="rect">
              <a:avLst/>
            </a:prstGeom>
            <a:solidFill>
              <a:schemeClr val="tx1"/>
            </a:solidFill>
            <a:ln>
              <a:solidFill>
                <a:schemeClr val="bg1"/>
              </a:solidFill>
            </a:ln>
          </p:spPr>
          <p:txBody>
            <a:bodyPr wrap="square" rtlCol="0">
              <a:spAutoFit/>
            </a:bodyPr>
            <a:lstStyle/>
            <a:p>
              <a:pPr algn="ctr"/>
              <a:r>
                <a:rPr lang="en-US" dirty="0" err="1" smtClean="0">
                  <a:solidFill>
                    <a:schemeClr val="bg2"/>
                  </a:solidFill>
                  <a:latin typeface="Trebuchet MS" pitchFamily="34" charset="0"/>
                </a:rPr>
                <a:t>nvBLAS</a:t>
              </a:r>
              <a:endParaRPr lang="en-US" dirty="0" smtClean="0">
                <a:solidFill>
                  <a:schemeClr val="bg2"/>
                </a:solidFill>
                <a:latin typeface="Trebuchet MS" pitchFamily="34" charset="0"/>
              </a:endParaRPr>
            </a:p>
          </p:txBody>
        </p:sp>
        <p:sp>
          <p:nvSpPr>
            <p:cNvPr id="19" name="TextBox 18"/>
            <p:cNvSpPr txBox="1"/>
            <p:nvPr/>
          </p:nvSpPr>
          <p:spPr>
            <a:xfrm>
              <a:off x="8220382" y="2341157"/>
              <a:ext cx="2012025" cy="369332"/>
            </a:xfrm>
            <a:prstGeom prst="rect">
              <a:avLst/>
            </a:prstGeom>
            <a:noFill/>
          </p:spPr>
          <p:txBody>
            <a:bodyPr wrap="square" rtlCol="0">
              <a:spAutoFit/>
            </a:bodyPr>
            <a:lstStyle/>
            <a:p>
              <a:pPr algn="ctr"/>
              <a:r>
                <a:rPr lang="en-US" dirty="0" smtClean="0">
                  <a:solidFill>
                    <a:schemeClr val="accent1"/>
                  </a:solidFill>
                  <a:latin typeface="Trebuchet MS" pitchFamily="34" charset="0"/>
                </a:rPr>
                <a:t>CUDA libraries</a:t>
              </a:r>
            </a:p>
          </p:txBody>
        </p:sp>
        <p:sp>
          <p:nvSpPr>
            <p:cNvPr id="20" name="TextBox 19"/>
            <p:cNvSpPr txBox="1"/>
            <p:nvPr/>
          </p:nvSpPr>
          <p:spPr>
            <a:xfrm>
              <a:off x="6210780" y="4713951"/>
              <a:ext cx="1766169" cy="662090"/>
            </a:xfrm>
            <a:prstGeom prst="rect">
              <a:avLst/>
            </a:prstGeom>
            <a:solidFill>
              <a:schemeClr val="tx1"/>
            </a:solidFill>
            <a:ln>
              <a:solidFill>
                <a:schemeClr val="bg1"/>
              </a:solidFill>
            </a:ln>
          </p:spPr>
          <p:txBody>
            <a:bodyPr wrap="square" rtlCol="0">
              <a:spAutoFit/>
            </a:bodyPr>
            <a:lstStyle/>
            <a:p>
              <a:pPr algn="ctr"/>
              <a:r>
                <a:rPr lang="en-US" dirty="0">
                  <a:solidFill>
                    <a:schemeClr val="bg2"/>
                  </a:solidFill>
                  <a:latin typeface="Trebuchet MS" pitchFamily="34" charset="0"/>
                </a:rPr>
                <a:t>r</a:t>
              </a:r>
              <a:r>
                <a:rPr lang="en-US" dirty="0" smtClean="0">
                  <a:solidFill>
                    <a:schemeClr val="bg2"/>
                  </a:solidFill>
                  <a:latin typeface="Trebuchet MS" pitchFamily="34" charset="0"/>
                </a:rPr>
                <a:t>ewrite by </a:t>
              </a:r>
              <a:br>
                <a:rPr lang="en-US" dirty="0" smtClean="0">
                  <a:solidFill>
                    <a:schemeClr val="bg2"/>
                  </a:solidFill>
                  <a:latin typeface="Trebuchet MS" pitchFamily="34" charset="0"/>
                </a:rPr>
              </a:br>
              <a:r>
                <a:rPr lang="en-US" dirty="0" smtClean="0">
                  <a:solidFill>
                    <a:schemeClr val="bg2"/>
                  </a:solidFill>
                  <a:latin typeface="Trebuchet MS" pitchFamily="34" charset="0"/>
                </a:rPr>
                <a:t>C/C++/Fortran</a:t>
              </a:r>
            </a:p>
          </p:txBody>
        </p:sp>
        <p:cxnSp>
          <p:nvCxnSpPr>
            <p:cNvPr id="21" name="Straight Arrow Connector 20"/>
            <p:cNvCxnSpPr>
              <a:stCxn id="8" idx="3"/>
              <a:endCxn id="22" idx="1"/>
            </p:cNvCxnSpPr>
            <p:nvPr/>
          </p:nvCxnSpPr>
          <p:spPr>
            <a:xfrm>
              <a:off x="4722232" y="1609798"/>
              <a:ext cx="724351" cy="59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446583" y="1287223"/>
              <a:ext cx="1312122" cy="646331"/>
            </a:xfrm>
            <a:prstGeom prst="rect">
              <a:avLst/>
            </a:prstGeom>
            <a:solidFill>
              <a:srgbClr val="FF0000"/>
            </a:solid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sp>
          <p:nvSpPr>
            <p:cNvPr id="23" name="Rectangle 22"/>
            <p:cNvSpPr/>
            <p:nvPr/>
          </p:nvSpPr>
          <p:spPr>
            <a:xfrm>
              <a:off x="5898438" y="2341157"/>
              <a:ext cx="2339103" cy="369332"/>
            </a:xfrm>
            <a:prstGeom prst="rect">
              <a:avLst/>
            </a:prstGeom>
          </p:spPr>
          <p:txBody>
            <a:bodyPr wrap="none">
              <a:spAutoFit/>
            </a:bodyPr>
            <a:lstStyle/>
            <a:p>
              <a:pPr algn="ctr"/>
              <a:r>
                <a:rPr lang="en-US" dirty="0" smtClean="0">
                  <a:solidFill>
                    <a:srgbClr val="FFC000"/>
                  </a:solidFill>
                  <a:latin typeface="Trebuchet MS" pitchFamily="34" charset="0"/>
                </a:rPr>
                <a:t>represent by pattern</a:t>
              </a:r>
              <a:endParaRPr lang="en-US" dirty="0">
                <a:solidFill>
                  <a:srgbClr val="FFC000"/>
                </a:solidFill>
                <a:latin typeface="Trebuchet MS" pitchFamily="34" charset="0"/>
              </a:endParaRPr>
            </a:p>
          </p:txBody>
        </p:sp>
        <p:cxnSp>
          <p:nvCxnSpPr>
            <p:cNvPr id="24" name="Straight Arrow Connector 23"/>
            <p:cNvCxnSpPr/>
            <p:nvPr/>
          </p:nvCxnSpPr>
          <p:spPr>
            <a:xfrm flipV="1">
              <a:off x="7976949" y="4287888"/>
              <a:ext cx="576198" cy="42606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586057" y="3995498"/>
              <a:ext cx="1312122" cy="646331"/>
            </a:xfrm>
            <a:prstGeom prst="rect">
              <a:avLst/>
            </a:prstGeom>
            <a:solidFill>
              <a:schemeClr val="tx1"/>
            </a:solidFill>
            <a:ln>
              <a:solidFill>
                <a:schemeClr val="bg1"/>
              </a:solidFill>
            </a:ln>
          </p:spPr>
          <p:txBody>
            <a:bodyPr wrap="square" rtlCol="0">
              <a:spAutoFit/>
            </a:bodyPr>
            <a:lstStyle/>
            <a:p>
              <a:pPr algn="ctr"/>
              <a:r>
                <a:rPr lang="en-US" dirty="0" smtClean="0">
                  <a:solidFill>
                    <a:schemeClr val="bg2"/>
                  </a:solidFill>
                  <a:latin typeface="Trebuchet MS" pitchFamily="34" charset="0"/>
                </a:rPr>
                <a:t>openACC</a:t>
              </a:r>
            </a:p>
            <a:p>
              <a:pPr algn="ctr"/>
              <a:r>
                <a:rPr lang="en-US" dirty="0" smtClean="0">
                  <a:solidFill>
                    <a:schemeClr val="bg2"/>
                  </a:solidFill>
                  <a:latin typeface="Trebuchet MS" pitchFamily="34" charset="0"/>
                </a:rPr>
                <a:t>openMP</a:t>
              </a:r>
            </a:p>
          </p:txBody>
        </p:sp>
        <p:cxnSp>
          <p:nvCxnSpPr>
            <p:cNvPr id="26" name="Straight Arrow Connector 25"/>
            <p:cNvCxnSpPr/>
            <p:nvPr/>
          </p:nvCxnSpPr>
          <p:spPr>
            <a:xfrm>
              <a:off x="7976949" y="5376041"/>
              <a:ext cx="582567" cy="26304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586057" y="5315920"/>
              <a:ext cx="1312122" cy="646331"/>
            </a:xfrm>
            <a:prstGeom prst="rect">
              <a:avLst/>
            </a:prstGeom>
            <a:noFill/>
            <a:ln>
              <a:solidFill>
                <a:schemeClr val="bg1"/>
              </a:solidFill>
            </a:ln>
          </p:spPr>
          <p:txBody>
            <a:bodyPr wrap="square" rtlCol="0">
              <a:spAutoFit/>
            </a:bodyPr>
            <a:lstStyle/>
            <a:p>
              <a:pPr algn="ctr"/>
              <a:r>
                <a:rPr lang="en-US" dirty="0" smtClean="0">
                  <a:solidFill>
                    <a:schemeClr val="bg2"/>
                  </a:solidFill>
                  <a:latin typeface="Trebuchet MS" pitchFamily="34" charset="0"/>
                </a:rPr>
                <a:t>Parallel </a:t>
              </a:r>
            </a:p>
            <a:p>
              <a:pPr algn="ctr"/>
              <a:r>
                <a:rPr lang="en-US" dirty="0" smtClean="0">
                  <a:solidFill>
                    <a:schemeClr val="bg2"/>
                  </a:solidFill>
                  <a:latin typeface="Trebuchet MS" pitchFamily="34" charset="0"/>
                </a:rPr>
                <a:t>Algorithm</a:t>
              </a:r>
            </a:p>
          </p:txBody>
        </p:sp>
        <p:cxnSp>
          <p:nvCxnSpPr>
            <p:cNvPr id="38" name="Straight Arrow Connector 37"/>
            <p:cNvCxnSpPr>
              <a:endCxn id="15" idx="1"/>
            </p:cNvCxnSpPr>
            <p:nvPr/>
          </p:nvCxnSpPr>
          <p:spPr>
            <a:xfrm flipV="1">
              <a:off x="5296908" y="2933351"/>
              <a:ext cx="957668" cy="8357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5" idx="3"/>
              <a:endCxn id="18" idx="1"/>
            </p:cNvCxnSpPr>
            <p:nvPr/>
          </p:nvCxnSpPr>
          <p:spPr>
            <a:xfrm>
              <a:off x="7881402" y="2933351"/>
              <a:ext cx="775057"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478600" y="2266093"/>
              <a:ext cx="1582126" cy="369332"/>
            </a:xfrm>
            <a:prstGeom prst="rect">
              <a:avLst/>
            </a:prstGeom>
            <a:noFill/>
          </p:spPr>
          <p:txBody>
            <a:bodyPr wrap="square" rtlCol="0">
              <a:spAutoFit/>
            </a:bodyPr>
            <a:lstStyle/>
            <a:p>
              <a:pPr algn="ctr"/>
              <a:r>
                <a:rPr lang="en-US" dirty="0" smtClean="0">
                  <a:solidFill>
                    <a:srgbClr val="FFC000"/>
                  </a:solidFill>
                  <a:latin typeface="Trebuchet MS" pitchFamily="34" charset="0"/>
                </a:rPr>
                <a:t>algorithm</a:t>
              </a:r>
            </a:p>
          </p:txBody>
        </p:sp>
        <p:sp>
          <p:nvSpPr>
            <p:cNvPr id="46" name="Rectangle 45"/>
            <p:cNvSpPr/>
            <p:nvPr/>
          </p:nvSpPr>
          <p:spPr>
            <a:xfrm>
              <a:off x="5724514" y="4057334"/>
              <a:ext cx="2686954" cy="646331"/>
            </a:xfrm>
            <a:prstGeom prst="rect">
              <a:avLst/>
            </a:prstGeom>
          </p:spPr>
          <p:txBody>
            <a:bodyPr wrap="none">
              <a:spAutoFit/>
            </a:bodyPr>
            <a:lstStyle/>
            <a:p>
              <a:pPr algn="ctr"/>
              <a:r>
                <a:rPr lang="en-US" dirty="0">
                  <a:solidFill>
                    <a:srgbClr val="FFC000"/>
                  </a:solidFill>
                  <a:latin typeface="Trebuchet MS" pitchFamily="34" charset="0"/>
                </a:rPr>
                <a:t>i</a:t>
              </a:r>
              <a:r>
                <a:rPr lang="en-US" dirty="0" smtClean="0">
                  <a:solidFill>
                    <a:srgbClr val="FFC000"/>
                  </a:solidFill>
                  <a:latin typeface="Trebuchet MS" pitchFamily="34" charset="0"/>
                </a:rPr>
                <a:t>solate computationally </a:t>
              </a:r>
            </a:p>
            <a:p>
              <a:pPr algn="ctr"/>
              <a:r>
                <a:rPr lang="en-US" dirty="0" smtClean="0">
                  <a:solidFill>
                    <a:srgbClr val="FFC000"/>
                  </a:solidFill>
                  <a:latin typeface="Trebuchet MS" pitchFamily="34" charset="0"/>
                </a:rPr>
                <a:t>intensive task</a:t>
              </a:r>
              <a:endParaRPr lang="en-US" dirty="0">
                <a:solidFill>
                  <a:srgbClr val="FFC000"/>
                </a:solidFill>
                <a:latin typeface="Trebuchet MS" pitchFamily="34" charset="0"/>
              </a:endParaRPr>
            </a:p>
          </p:txBody>
        </p:sp>
        <p:sp>
          <p:nvSpPr>
            <p:cNvPr id="48" name="Rectangle 47"/>
            <p:cNvSpPr/>
            <p:nvPr/>
          </p:nvSpPr>
          <p:spPr>
            <a:xfrm>
              <a:off x="3318751" y="3353599"/>
              <a:ext cx="2034531" cy="369332"/>
            </a:xfrm>
            <a:prstGeom prst="rect">
              <a:avLst/>
            </a:prstGeom>
          </p:spPr>
          <p:txBody>
            <a:bodyPr wrap="none">
              <a:spAutoFit/>
            </a:bodyPr>
            <a:lstStyle/>
            <a:p>
              <a:pPr algn="ctr"/>
              <a:r>
                <a:rPr lang="en-US" dirty="0" smtClean="0">
                  <a:solidFill>
                    <a:srgbClr val="FFC000"/>
                  </a:solidFill>
                  <a:latin typeface="Trebuchet MS" pitchFamily="34" charset="0"/>
                </a:rPr>
                <a:t>R implementation</a:t>
              </a:r>
              <a:endParaRPr lang="en-US" dirty="0">
                <a:solidFill>
                  <a:srgbClr val="FFC000"/>
                </a:solidFill>
                <a:latin typeface="Trebuchet MS" pitchFamily="34" charset="0"/>
              </a:endParaRPr>
            </a:p>
          </p:txBody>
        </p:sp>
      </p:grpSp>
      <p:sp>
        <p:nvSpPr>
          <p:cNvPr id="2" name="TextBox 1"/>
          <p:cNvSpPr txBox="1"/>
          <p:nvPr/>
        </p:nvSpPr>
        <p:spPr>
          <a:xfrm>
            <a:off x="1273135" y="285044"/>
            <a:ext cx="4528192" cy="523220"/>
          </a:xfrm>
          <a:prstGeom prst="rect">
            <a:avLst/>
          </a:prstGeom>
          <a:noFill/>
        </p:spPr>
        <p:txBody>
          <a:bodyPr wrap="square" rtlCol="0">
            <a:spAutoFit/>
          </a:bodyPr>
          <a:lstStyle/>
          <a:p>
            <a:r>
              <a:rPr lang="en-US" sz="2800" b="1" dirty="0" smtClean="0">
                <a:solidFill>
                  <a:srgbClr val="92D050"/>
                </a:solidFill>
                <a:latin typeface="Trebuchet MS" pitchFamily="34" charset="0"/>
              </a:rPr>
              <a:t>Parallel Strategies </a:t>
            </a:r>
          </a:p>
        </p:txBody>
      </p:sp>
    </p:spTree>
    <p:extLst>
      <p:ext uri="{BB962C8B-B14F-4D97-AF65-F5344CB8AC3E}">
        <p14:creationId xmlns:p14="http://schemas.microsoft.com/office/powerpoint/2010/main" val="403467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454" y="395930"/>
            <a:ext cx="9372805" cy="2660091"/>
          </a:xfrm>
        </p:spPr>
        <p:txBody>
          <a:bodyPr/>
          <a:lstStyle/>
          <a:p>
            <a:pPr marL="0" indent="0">
              <a:buNone/>
            </a:pPr>
            <a:r>
              <a:rPr lang="en-US" dirty="0" smtClean="0">
                <a:solidFill>
                  <a:srgbClr val="92D050"/>
                </a:solidFill>
              </a:rPr>
              <a:t>Accelerate CRAN packages by directive</a:t>
            </a:r>
          </a:p>
          <a:p>
            <a:pPr>
              <a:buFontTx/>
              <a:buChar char="-"/>
            </a:pPr>
            <a:r>
              <a:rPr lang="en-US" sz="2000" dirty="0" smtClean="0"/>
              <a:t>May be not easy since the package structure will be complex</a:t>
            </a:r>
          </a:p>
          <a:p>
            <a:pPr>
              <a:buFontTx/>
              <a:buChar char="-"/>
            </a:pPr>
            <a:r>
              <a:rPr lang="en-US" sz="2000" dirty="0" smtClean="0"/>
              <a:t>Need to fully understand algorithms and their implementations</a:t>
            </a:r>
          </a:p>
          <a:p>
            <a:pPr>
              <a:buFontTx/>
              <a:buChar char="-"/>
            </a:pPr>
            <a:r>
              <a:rPr lang="en-US" sz="2000" dirty="0" smtClean="0"/>
              <a:t>Select proper data decomposition method </a:t>
            </a:r>
            <a:endParaRPr lang="en-US" sz="2000" dirty="0"/>
          </a:p>
          <a:p>
            <a:pPr marL="0" indent="0">
              <a:buNone/>
            </a:pPr>
            <a:r>
              <a:rPr lang="en-US" sz="2000" dirty="0" smtClean="0"/>
              <a:t>   coarse granularity – openMP</a:t>
            </a:r>
          </a:p>
          <a:p>
            <a:pPr marL="0" indent="0">
              <a:buNone/>
            </a:pPr>
            <a:r>
              <a:rPr lang="en-US" sz="2000" dirty="0"/>
              <a:t> </a:t>
            </a:r>
            <a:r>
              <a:rPr lang="en-US" sz="2000" dirty="0" smtClean="0"/>
              <a:t>  finer granularity   -  openACC</a:t>
            </a:r>
          </a:p>
          <a:p>
            <a:pPr marL="0" indent="0">
              <a:buNone/>
            </a:pPr>
            <a:endParaRPr lang="en-US" sz="2000" dirty="0" smtClean="0"/>
          </a:p>
          <a:p>
            <a:pPr marL="0" indent="0">
              <a:buNone/>
            </a:pPr>
            <a:endParaRPr lang="en-US" dirty="0"/>
          </a:p>
          <a:p>
            <a:pPr marL="0" indent="0">
              <a:buNone/>
            </a:pPr>
            <a:endParaRPr lang="en-US" dirty="0"/>
          </a:p>
        </p:txBody>
      </p:sp>
      <p:sp>
        <p:nvSpPr>
          <p:cNvPr id="2" name="TextBox 1"/>
          <p:cNvSpPr txBox="1"/>
          <p:nvPr/>
        </p:nvSpPr>
        <p:spPr>
          <a:xfrm>
            <a:off x="1407694" y="3056021"/>
            <a:ext cx="8530389" cy="1600438"/>
          </a:xfrm>
          <a:prstGeom prst="rect">
            <a:avLst/>
          </a:prstGeom>
          <a:noFill/>
        </p:spPr>
        <p:txBody>
          <a:bodyPr wrap="square" rtlCol="0">
            <a:spAutoFit/>
          </a:bodyPr>
          <a:lstStyle/>
          <a:p>
            <a:pPr marL="0" indent="0">
              <a:buNone/>
            </a:pPr>
            <a:endParaRPr lang="en-US" sz="2000" dirty="0">
              <a:solidFill>
                <a:schemeClr val="bg1"/>
              </a:solidFill>
            </a:endParaRPr>
          </a:p>
          <a:p>
            <a:pPr marL="0" indent="0">
              <a:buNone/>
            </a:pPr>
            <a:r>
              <a:rPr lang="en-US" sz="2000" dirty="0">
                <a:solidFill>
                  <a:schemeClr val="bg1"/>
                </a:solidFill>
              </a:rPr>
              <a:t>Class:KNN : source code is under:</a:t>
            </a:r>
          </a:p>
          <a:p>
            <a:pPr marL="0" indent="0">
              <a:buNone/>
            </a:pPr>
            <a:r>
              <a:rPr lang="en-US" sz="2000" i="1" dirty="0">
                <a:solidFill>
                  <a:srgbClr val="0070C0"/>
                </a:solidFill>
              </a:rPr>
              <a:t>&lt;R source code path&gt;/</a:t>
            </a:r>
            <a:r>
              <a:rPr lang="en-US" sz="2000" i="1" dirty="0" err="1">
                <a:solidFill>
                  <a:srgbClr val="0070C0"/>
                </a:solidFill>
              </a:rPr>
              <a:t>src</a:t>
            </a:r>
            <a:r>
              <a:rPr lang="en-US" sz="2000" i="1" dirty="0">
                <a:solidFill>
                  <a:srgbClr val="0070C0"/>
                </a:solidFill>
              </a:rPr>
              <a:t>/library/Recommended/class/</a:t>
            </a:r>
            <a:r>
              <a:rPr lang="en-US" sz="2000" i="1" dirty="0" err="1">
                <a:solidFill>
                  <a:srgbClr val="0070C0"/>
                </a:solidFill>
              </a:rPr>
              <a:t>src</a:t>
            </a:r>
            <a:r>
              <a:rPr lang="en-US" sz="2000" i="1" dirty="0">
                <a:solidFill>
                  <a:srgbClr val="0070C0"/>
                </a:solidFill>
              </a:rPr>
              <a:t>/</a:t>
            </a:r>
            <a:r>
              <a:rPr lang="en-US" sz="2000" i="1" dirty="0" err="1">
                <a:solidFill>
                  <a:srgbClr val="0070C0"/>
                </a:solidFill>
              </a:rPr>
              <a:t>class.c</a:t>
            </a:r>
            <a:endParaRPr lang="en-US" sz="2000" i="1" dirty="0">
              <a:solidFill>
                <a:srgbClr val="0070C0"/>
              </a:solidFill>
            </a:endParaRPr>
          </a:p>
          <a:p>
            <a:pPr marL="0" indent="0">
              <a:buNone/>
            </a:pPr>
            <a:r>
              <a:rPr lang="en-US" sz="2000" dirty="0">
                <a:solidFill>
                  <a:schemeClr val="bg1"/>
                </a:solidFill>
              </a:rPr>
              <a:t>                 </a:t>
            </a:r>
            <a:r>
              <a:rPr lang="en-US" sz="2000" dirty="0" err="1">
                <a:solidFill>
                  <a:schemeClr val="bg1"/>
                </a:solidFill>
              </a:rPr>
              <a:t>knn</a:t>
            </a:r>
            <a:r>
              <a:rPr lang="en-US" sz="2000" dirty="0">
                <a:solidFill>
                  <a:schemeClr val="bg1"/>
                </a:solidFill>
              </a:rPr>
              <a:t> function:  </a:t>
            </a:r>
            <a:r>
              <a:rPr lang="en-US" sz="2000" dirty="0" smtClean="0">
                <a:solidFill>
                  <a:schemeClr val="bg1"/>
                </a:solidFill>
              </a:rPr>
              <a:t> </a:t>
            </a:r>
            <a:r>
              <a:rPr lang="en-US" sz="2000" i="1" dirty="0" err="1" smtClean="0">
                <a:solidFill>
                  <a:schemeClr val="bg1"/>
                </a:solidFill>
              </a:rPr>
              <a:t>VR_knn</a:t>
            </a:r>
            <a:r>
              <a:rPr lang="en-US" sz="2000" i="1" dirty="0">
                <a:solidFill>
                  <a:schemeClr val="bg1"/>
                </a:solidFill>
              </a:rPr>
              <a:t>(…)</a:t>
            </a:r>
          </a:p>
          <a:p>
            <a:pPr algn="ctr"/>
            <a:endParaRPr lang="en-US" dirty="0" smtClean="0">
              <a:solidFill>
                <a:schemeClr val="bg1"/>
              </a:solidFill>
              <a:latin typeface="Trebuchet MS" pitchFamily="34" charset="0"/>
            </a:endParaRPr>
          </a:p>
        </p:txBody>
      </p:sp>
    </p:spTree>
    <p:extLst>
      <p:ext uri="{BB962C8B-B14F-4D97-AF65-F5344CB8AC3E}">
        <p14:creationId xmlns:p14="http://schemas.microsoft.com/office/powerpoint/2010/main" val="368210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062" y="268246"/>
            <a:ext cx="8996230" cy="1068176"/>
          </a:xfrm>
        </p:spPr>
        <p:txBody>
          <a:bodyPr/>
          <a:lstStyle/>
          <a:p>
            <a:r>
              <a:rPr lang="en-US" sz="2800" dirty="0" smtClean="0"/>
              <a:t>R </a:t>
            </a:r>
            <a:r>
              <a:rPr lang="en-US" sz="2800" dirty="0"/>
              <a:t>Software </a:t>
            </a:r>
            <a:r>
              <a:rPr lang="en-US" sz="2800" dirty="0" smtClean="0"/>
              <a:t>Stack with cuda</a:t>
            </a:r>
            <a:r>
              <a:rPr lang="en-US" sz="2800" dirty="0"/>
              <a:t/>
            </a:r>
            <a:br>
              <a:rPr lang="en-US" sz="2800" dirty="0"/>
            </a:br>
            <a:endParaRPr lang="en-US" sz="2800" dirty="0"/>
          </a:p>
        </p:txBody>
      </p:sp>
      <p:sp>
        <p:nvSpPr>
          <p:cNvPr id="5" name="Content Placeholder 2"/>
          <p:cNvSpPr txBox="1">
            <a:spLocks/>
          </p:cNvSpPr>
          <p:nvPr/>
        </p:nvSpPr>
        <p:spPr>
          <a:xfrm>
            <a:off x="1644062" y="1092359"/>
            <a:ext cx="8996230" cy="1844479"/>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bg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bg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t> R GPU Packages : easy to use</a:t>
            </a:r>
          </a:p>
          <a:p>
            <a:pPr>
              <a:buFont typeface="Wingdings" panose="05000000000000000000" pitchFamily="2" charset="2"/>
              <a:buChar char="Ø"/>
            </a:pPr>
            <a:r>
              <a:rPr lang="en-US" dirty="0" smtClean="0"/>
              <a:t> CUDA Libraries   : high quality, usability, portability</a:t>
            </a:r>
          </a:p>
          <a:p>
            <a:pPr>
              <a:buFont typeface="Wingdings" panose="05000000000000000000" pitchFamily="2" charset="2"/>
              <a:buChar char="Ø"/>
            </a:pPr>
            <a:r>
              <a:rPr lang="en-US" dirty="0" smtClean="0"/>
              <a:t> DIRECTIVES        : both CPU and GPU</a:t>
            </a:r>
          </a:p>
          <a:p>
            <a:pPr>
              <a:buFont typeface="Wingdings" panose="05000000000000000000" pitchFamily="2" charset="2"/>
              <a:buChar char="Ø"/>
            </a:pPr>
            <a:r>
              <a:rPr lang="en-US" dirty="0" smtClean="0"/>
              <a:t> CUDA C/C++/Fortran : high performance &amp; flexibility </a:t>
            </a:r>
          </a:p>
          <a:p>
            <a:pPr marL="0" indent="0">
              <a:buFont typeface="Wingdings" pitchFamily="2" charset="2"/>
              <a:buNone/>
            </a:pPr>
            <a:r>
              <a:rPr lang="en-US" dirty="0" smtClean="0">
                <a:solidFill>
                  <a:srgbClr val="FF0000"/>
                </a:solidFill>
              </a:rPr>
              <a:t> </a:t>
            </a:r>
            <a:endParaRPr lang="en-US" dirty="0"/>
          </a:p>
        </p:txBody>
      </p:sp>
      <p:pic>
        <p:nvPicPr>
          <p:cNvPr id="9" name="Picture 8"/>
          <p:cNvPicPr>
            <a:picLocks noChangeAspect="1"/>
          </p:cNvPicPr>
          <p:nvPr/>
        </p:nvPicPr>
        <p:blipFill>
          <a:blip r:embed="rId3"/>
          <a:stretch>
            <a:fillRect/>
          </a:stretch>
        </p:blipFill>
        <p:spPr>
          <a:xfrm>
            <a:off x="1807284" y="3017636"/>
            <a:ext cx="8030807" cy="2847848"/>
          </a:xfrm>
          <a:prstGeom prst="rect">
            <a:avLst/>
          </a:prstGeom>
        </p:spPr>
      </p:pic>
    </p:spTree>
    <p:extLst>
      <p:ext uri="{BB962C8B-B14F-4D97-AF65-F5344CB8AC3E}">
        <p14:creationId xmlns:p14="http://schemas.microsoft.com/office/powerpoint/2010/main" val="33719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675" y="439998"/>
            <a:ext cx="8996230" cy="4582300"/>
          </a:xfrm>
        </p:spPr>
        <p:txBody>
          <a:bodyPr/>
          <a:lstStyle/>
          <a:p>
            <a:pPr marL="0" indent="0">
              <a:buNone/>
            </a:pPr>
            <a:r>
              <a:rPr lang="en-US" dirty="0" smtClean="0"/>
              <a:t>Coarse Granularity Decomposition</a:t>
            </a:r>
          </a:p>
          <a:p>
            <a:pPr marL="0" indent="0">
              <a:buNone/>
            </a:pPr>
            <a:endParaRPr lang="en-US" dirty="0"/>
          </a:p>
        </p:txBody>
      </p:sp>
      <p:sp>
        <p:nvSpPr>
          <p:cNvPr id="4" name="Rounded Rectangle 3"/>
          <p:cNvSpPr/>
          <p:nvPr/>
        </p:nvSpPr>
        <p:spPr>
          <a:xfrm>
            <a:off x="1599994" y="1145755"/>
            <a:ext cx="8414338" cy="47703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smtClean="0"/>
          </a:p>
          <a:p>
            <a:endParaRPr lang="en-US" sz="1200" dirty="0"/>
          </a:p>
          <a:p>
            <a:r>
              <a:rPr lang="en-US" sz="1200" dirty="0" smtClean="0"/>
              <a:t>void</a:t>
            </a:r>
            <a:endParaRPr lang="en-US" sz="1200" dirty="0"/>
          </a:p>
          <a:p>
            <a:r>
              <a:rPr lang="en-US" sz="1200" dirty="0" err="1"/>
              <a:t>VR_knn</a:t>
            </a:r>
            <a:r>
              <a:rPr lang="en-US" sz="1200" dirty="0"/>
              <a:t>(</a:t>
            </a:r>
            <a:r>
              <a:rPr lang="en-US" sz="1200" dirty="0" err="1"/>
              <a:t>Sint</a:t>
            </a:r>
            <a:r>
              <a:rPr lang="en-US" sz="1200" dirty="0"/>
              <a:t> *kin, </a:t>
            </a:r>
            <a:r>
              <a:rPr lang="en-US" sz="1200" dirty="0" err="1"/>
              <a:t>Sint</a:t>
            </a:r>
            <a:r>
              <a:rPr lang="en-US" sz="1200" dirty="0"/>
              <a:t> *</a:t>
            </a:r>
            <a:r>
              <a:rPr lang="en-US" sz="1200" dirty="0" err="1"/>
              <a:t>lin</a:t>
            </a:r>
            <a:r>
              <a:rPr lang="en-US" sz="1200" dirty="0"/>
              <a:t>, </a:t>
            </a:r>
            <a:r>
              <a:rPr lang="en-US" sz="1200" dirty="0" err="1"/>
              <a:t>Sint</a:t>
            </a:r>
            <a:r>
              <a:rPr lang="en-US" sz="1200" dirty="0"/>
              <a:t> *</a:t>
            </a:r>
            <a:r>
              <a:rPr lang="en-US" sz="1200" dirty="0" err="1"/>
              <a:t>pntr</a:t>
            </a:r>
            <a:r>
              <a:rPr lang="en-US" sz="1200" dirty="0"/>
              <a:t>, </a:t>
            </a:r>
            <a:r>
              <a:rPr lang="en-US" sz="1200" dirty="0" err="1"/>
              <a:t>Sint</a:t>
            </a:r>
            <a:r>
              <a:rPr lang="en-US" sz="1200" dirty="0"/>
              <a:t> *</a:t>
            </a:r>
            <a:r>
              <a:rPr lang="en-US" sz="1200" dirty="0" err="1"/>
              <a:t>pnte</a:t>
            </a:r>
            <a:r>
              <a:rPr lang="en-US" sz="1200" dirty="0"/>
              <a:t>, </a:t>
            </a:r>
            <a:r>
              <a:rPr lang="en-US" sz="1200" dirty="0" err="1"/>
              <a:t>Sint</a:t>
            </a:r>
            <a:r>
              <a:rPr lang="en-US" sz="1200" dirty="0"/>
              <a:t> *p,</a:t>
            </a:r>
          </a:p>
          <a:p>
            <a:r>
              <a:rPr lang="en-US" sz="1200" dirty="0"/>
              <a:t>       double *train, </a:t>
            </a:r>
            <a:r>
              <a:rPr lang="en-US" sz="1200" dirty="0" err="1"/>
              <a:t>Sint</a:t>
            </a:r>
            <a:r>
              <a:rPr lang="en-US" sz="1200" dirty="0"/>
              <a:t> *class, double *test, </a:t>
            </a:r>
            <a:r>
              <a:rPr lang="en-US" sz="1200" dirty="0" err="1"/>
              <a:t>Sint</a:t>
            </a:r>
            <a:r>
              <a:rPr lang="en-US" sz="1200" dirty="0"/>
              <a:t> *res, double *</a:t>
            </a:r>
            <a:r>
              <a:rPr lang="en-US" sz="1200" dirty="0" err="1"/>
              <a:t>pr</a:t>
            </a:r>
            <a:r>
              <a:rPr lang="en-US" sz="1200" dirty="0"/>
              <a:t>,</a:t>
            </a:r>
          </a:p>
          <a:p>
            <a:r>
              <a:rPr lang="en-US" sz="1200" dirty="0"/>
              <a:t>       </a:t>
            </a:r>
            <a:r>
              <a:rPr lang="en-US" sz="1200" dirty="0" err="1"/>
              <a:t>Sint</a:t>
            </a:r>
            <a:r>
              <a:rPr lang="en-US" sz="1200" dirty="0"/>
              <a:t> *votes, </a:t>
            </a:r>
            <a:r>
              <a:rPr lang="en-US" sz="1200" dirty="0" err="1"/>
              <a:t>Sint</a:t>
            </a:r>
            <a:r>
              <a:rPr lang="en-US" sz="1200" dirty="0"/>
              <a:t> *</a:t>
            </a:r>
            <a:r>
              <a:rPr lang="en-US" sz="1200" dirty="0" err="1"/>
              <a:t>nc</a:t>
            </a:r>
            <a:r>
              <a:rPr lang="en-US" sz="1200" dirty="0"/>
              <a:t>, </a:t>
            </a:r>
            <a:r>
              <a:rPr lang="en-US" sz="1200" dirty="0" err="1"/>
              <a:t>Sint</a:t>
            </a:r>
            <a:r>
              <a:rPr lang="en-US" sz="1200" dirty="0"/>
              <a:t> *cv, </a:t>
            </a:r>
            <a:r>
              <a:rPr lang="en-US" sz="1200" dirty="0" err="1"/>
              <a:t>Sint</a:t>
            </a:r>
            <a:r>
              <a:rPr lang="en-US" sz="1200" dirty="0"/>
              <a:t> *</a:t>
            </a:r>
            <a:r>
              <a:rPr lang="en-US" sz="1200" dirty="0" err="1"/>
              <a:t>use_all</a:t>
            </a:r>
            <a:r>
              <a:rPr lang="en-US" sz="1200" dirty="0"/>
              <a:t>)</a:t>
            </a:r>
          </a:p>
          <a:p>
            <a:r>
              <a:rPr lang="en-US" sz="1200" dirty="0" smtClean="0"/>
              <a:t>{</a:t>
            </a:r>
          </a:p>
          <a:p>
            <a:r>
              <a:rPr lang="en-US" sz="1200" dirty="0"/>
              <a:t> </a:t>
            </a:r>
            <a:r>
              <a:rPr lang="en-US" sz="1200" dirty="0" smtClean="0"/>
              <a:t>              ……</a:t>
            </a:r>
          </a:p>
          <a:p>
            <a:r>
              <a:rPr lang="en-US" sz="1200" b="1" dirty="0">
                <a:solidFill>
                  <a:srgbClr val="0070C0"/>
                </a:solidFill>
              </a:rPr>
              <a:t> // Patric: Coarse Granularity Parallel by openMP </a:t>
            </a:r>
          </a:p>
          <a:p>
            <a:r>
              <a:rPr lang="en-US" sz="1200" dirty="0">
                <a:solidFill>
                  <a:srgbClr val="FF0000"/>
                </a:solidFill>
              </a:rPr>
              <a:t>#pragma omp parallel </a:t>
            </a:r>
            <a:r>
              <a:rPr lang="en-US" sz="1200" dirty="0" smtClean="0">
                <a:solidFill>
                  <a:srgbClr val="FF0000"/>
                </a:solidFill>
              </a:rPr>
              <a:t>for \</a:t>
            </a:r>
          </a:p>
          <a:p>
            <a:r>
              <a:rPr lang="en-US" sz="1200" dirty="0" smtClean="0">
                <a:solidFill>
                  <a:srgbClr val="FF0000"/>
                </a:solidFill>
              </a:rPr>
              <a:t> </a:t>
            </a:r>
            <a:r>
              <a:rPr lang="en-US" sz="1200" dirty="0">
                <a:solidFill>
                  <a:srgbClr val="FF0000"/>
                </a:solidFill>
              </a:rPr>
              <a:t>private(</a:t>
            </a:r>
            <a:r>
              <a:rPr lang="en-US" sz="1200" dirty="0" err="1">
                <a:solidFill>
                  <a:srgbClr val="FF0000"/>
                </a:solidFill>
              </a:rPr>
              <a:t>npat</a:t>
            </a:r>
            <a:r>
              <a:rPr lang="en-US" sz="1200" dirty="0">
                <a:solidFill>
                  <a:srgbClr val="FF0000"/>
                </a:solidFill>
              </a:rPr>
              <a:t>, i, index, j, k, k1, </a:t>
            </a:r>
            <a:r>
              <a:rPr lang="en-US" sz="1200" dirty="0" err="1">
                <a:solidFill>
                  <a:srgbClr val="FF0000"/>
                </a:solidFill>
              </a:rPr>
              <a:t>kn</a:t>
            </a:r>
            <a:r>
              <a:rPr lang="en-US" sz="1200" dirty="0">
                <a:solidFill>
                  <a:srgbClr val="FF0000"/>
                </a:solidFill>
              </a:rPr>
              <a:t>, mm, </a:t>
            </a:r>
            <a:r>
              <a:rPr lang="en-US" sz="1200" dirty="0" err="1">
                <a:solidFill>
                  <a:srgbClr val="FF0000"/>
                </a:solidFill>
              </a:rPr>
              <a:t>ntie</a:t>
            </a:r>
            <a:r>
              <a:rPr lang="en-US" sz="1200" dirty="0">
                <a:solidFill>
                  <a:srgbClr val="FF0000"/>
                </a:solidFill>
              </a:rPr>
              <a:t>, extras, </a:t>
            </a:r>
            <a:r>
              <a:rPr lang="en-US" sz="1200" dirty="0" err="1">
                <a:solidFill>
                  <a:srgbClr val="FF0000"/>
                </a:solidFill>
              </a:rPr>
              <a:t>pos</a:t>
            </a:r>
            <a:r>
              <a:rPr lang="en-US" sz="1200" dirty="0">
                <a:solidFill>
                  <a:srgbClr val="FF0000"/>
                </a:solidFill>
              </a:rPr>
              <a:t>, </a:t>
            </a:r>
            <a:r>
              <a:rPr lang="en-US" sz="1200" dirty="0" err="1">
                <a:solidFill>
                  <a:srgbClr val="FF0000"/>
                </a:solidFill>
              </a:rPr>
              <a:t>nclass</a:t>
            </a:r>
            <a:r>
              <a:rPr lang="en-US" sz="1200" dirty="0">
                <a:solidFill>
                  <a:srgbClr val="FF0000"/>
                </a:solidFill>
              </a:rPr>
              <a:t>, j1, j2, needed, t, </a:t>
            </a:r>
            <a:r>
              <a:rPr lang="en-US" sz="1200" dirty="0" err="1">
                <a:solidFill>
                  <a:srgbClr val="FF0000"/>
                </a:solidFill>
              </a:rPr>
              <a:t>dist</a:t>
            </a:r>
            <a:r>
              <a:rPr lang="en-US" sz="1200" dirty="0">
                <a:solidFill>
                  <a:srgbClr val="FF0000"/>
                </a:solidFill>
              </a:rPr>
              <a:t>, tmp, </a:t>
            </a:r>
            <a:r>
              <a:rPr lang="en-US" sz="1200" dirty="0" err="1">
                <a:solidFill>
                  <a:srgbClr val="FF0000"/>
                </a:solidFill>
              </a:rPr>
              <a:t>nndist</a:t>
            </a:r>
            <a:r>
              <a:rPr lang="en-US" sz="1200" dirty="0" smtClean="0">
                <a:solidFill>
                  <a:srgbClr val="FF0000"/>
                </a:solidFill>
              </a:rPr>
              <a:t>) \ </a:t>
            </a:r>
          </a:p>
          <a:p>
            <a:r>
              <a:rPr lang="en-US" sz="1200" dirty="0">
                <a:solidFill>
                  <a:srgbClr val="FF0000"/>
                </a:solidFill>
              </a:rPr>
              <a:t> </a:t>
            </a:r>
            <a:r>
              <a:rPr lang="en-US" sz="1200" dirty="0" smtClean="0">
                <a:solidFill>
                  <a:srgbClr val="FF0000"/>
                </a:solidFill>
              </a:rPr>
              <a:t>shared(</a:t>
            </a:r>
            <a:r>
              <a:rPr lang="en-US" sz="1200" dirty="0" err="1" smtClean="0">
                <a:solidFill>
                  <a:srgbClr val="FF0000"/>
                </a:solidFill>
              </a:rPr>
              <a:t>pr</a:t>
            </a:r>
            <a:r>
              <a:rPr lang="en-US" sz="1200" dirty="0">
                <a:solidFill>
                  <a:srgbClr val="FF0000"/>
                </a:solidFill>
              </a:rPr>
              <a:t>, res, test, train, class, </a:t>
            </a:r>
            <a:r>
              <a:rPr lang="en-US" sz="1200" dirty="0" err="1">
                <a:solidFill>
                  <a:srgbClr val="FF0000"/>
                </a:solidFill>
              </a:rPr>
              <a:t>nte</a:t>
            </a:r>
            <a:r>
              <a:rPr lang="en-US" sz="1200" dirty="0">
                <a:solidFill>
                  <a:srgbClr val="FF0000"/>
                </a:solidFill>
              </a:rPr>
              <a:t>, </a:t>
            </a:r>
            <a:r>
              <a:rPr lang="en-US" sz="1200" dirty="0" err="1">
                <a:solidFill>
                  <a:srgbClr val="FF0000"/>
                </a:solidFill>
              </a:rPr>
              <a:t>ntr</a:t>
            </a:r>
            <a:r>
              <a:rPr lang="en-US" sz="1200" dirty="0">
                <a:solidFill>
                  <a:srgbClr val="FF0000"/>
                </a:solidFill>
              </a:rPr>
              <a:t>, </a:t>
            </a:r>
            <a:r>
              <a:rPr lang="en-US" sz="1200" dirty="0" err="1">
                <a:solidFill>
                  <a:srgbClr val="FF0000"/>
                </a:solidFill>
              </a:rPr>
              <a:t>nc</a:t>
            </a:r>
            <a:r>
              <a:rPr lang="en-US" sz="1200" dirty="0">
                <a:solidFill>
                  <a:srgbClr val="FF0000"/>
                </a:solidFill>
              </a:rPr>
              <a:t>) </a:t>
            </a:r>
          </a:p>
          <a:p>
            <a:r>
              <a:rPr lang="en-US" sz="1200" dirty="0"/>
              <a:t>    for (</a:t>
            </a:r>
            <a:r>
              <a:rPr lang="en-US" sz="1200" dirty="0" err="1"/>
              <a:t>npat</a:t>
            </a:r>
            <a:r>
              <a:rPr lang="en-US" sz="1200" dirty="0"/>
              <a:t> = 0; </a:t>
            </a:r>
            <a:r>
              <a:rPr lang="en-US" sz="1200" dirty="0" err="1"/>
              <a:t>npat</a:t>
            </a:r>
            <a:r>
              <a:rPr lang="en-US" sz="1200" dirty="0"/>
              <a:t> &lt; </a:t>
            </a:r>
            <a:r>
              <a:rPr lang="en-US" sz="1200" dirty="0" err="1"/>
              <a:t>nte</a:t>
            </a:r>
            <a:r>
              <a:rPr lang="en-US" sz="1200" dirty="0"/>
              <a:t>; </a:t>
            </a:r>
            <a:r>
              <a:rPr lang="en-US" sz="1200" dirty="0" err="1"/>
              <a:t>npat</a:t>
            </a:r>
            <a:r>
              <a:rPr lang="en-US" sz="1200" dirty="0"/>
              <a:t>++) </a:t>
            </a:r>
            <a:r>
              <a:rPr lang="en-US" sz="1200" dirty="0" smtClean="0"/>
              <a:t>{</a:t>
            </a:r>
          </a:p>
          <a:p>
            <a:r>
              <a:rPr lang="en-US" sz="1200" dirty="0"/>
              <a:t> </a:t>
            </a:r>
            <a:r>
              <a:rPr lang="en-US" sz="1200" dirty="0" smtClean="0"/>
              <a:t>            …..</a:t>
            </a:r>
          </a:p>
          <a:p>
            <a:endParaRPr lang="en-US" sz="1200" dirty="0" smtClean="0"/>
          </a:p>
          <a:p>
            <a:r>
              <a:rPr lang="en-US" sz="1200" dirty="0"/>
              <a:t> </a:t>
            </a:r>
            <a:r>
              <a:rPr lang="en-US" sz="1200" dirty="0" smtClean="0"/>
              <a:t>       </a:t>
            </a:r>
            <a:r>
              <a:rPr lang="en-US" sz="1200" dirty="0" smtClean="0">
                <a:solidFill>
                  <a:srgbClr val="0070C0"/>
                </a:solidFill>
              </a:rPr>
              <a:t>// </a:t>
            </a:r>
            <a:r>
              <a:rPr lang="en-US" sz="1200" dirty="0">
                <a:solidFill>
                  <a:srgbClr val="0070C0"/>
                </a:solidFill>
              </a:rPr>
              <a:t>Patric </a:t>
            </a:r>
            <a:r>
              <a:rPr lang="en-US" sz="1200" dirty="0" smtClean="0">
                <a:solidFill>
                  <a:srgbClr val="0070C0"/>
                </a:solidFill>
              </a:rPr>
              <a:t>: each thread malloc new buffer to resolve memory conflict of votes</a:t>
            </a:r>
          </a:p>
          <a:p>
            <a:r>
              <a:rPr lang="en-US" sz="1200" dirty="0">
                <a:solidFill>
                  <a:srgbClr val="0070C0"/>
                </a:solidFill>
              </a:rPr>
              <a:t> </a:t>
            </a:r>
            <a:r>
              <a:rPr lang="en-US" sz="1200" dirty="0" smtClean="0">
                <a:solidFill>
                  <a:srgbClr val="0070C0"/>
                </a:solidFill>
              </a:rPr>
              <a:t>       //             change all votes to __votes in below source code.</a:t>
            </a:r>
            <a:endParaRPr lang="en-US" sz="1200" dirty="0">
              <a:solidFill>
                <a:srgbClr val="0070C0"/>
              </a:solidFill>
            </a:endParaRPr>
          </a:p>
          <a:p>
            <a:r>
              <a:rPr lang="en-US" sz="1200" dirty="0">
                <a:solidFill>
                  <a:srgbClr val="0070C0"/>
                </a:solidFill>
              </a:rPr>
              <a:t>        // </a:t>
            </a:r>
            <a:r>
              <a:rPr lang="en-US" sz="1200" dirty="0" smtClean="0">
                <a:solidFill>
                  <a:srgbClr val="0070C0"/>
                </a:solidFill>
              </a:rPr>
              <a:t>            </a:t>
            </a:r>
            <a:r>
              <a:rPr lang="en-US" sz="1200" dirty="0" err="1" smtClean="0">
                <a:solidFill>
                  <a:srgbClr val="0070C0"/>
                </a:solidFill>
              </a:rPr>
              <a:t>Calloc</a:t>
            </a:r>
            <a:r>
              <a:rPr lang="en-US" sz="1200" dirty="0" smtClean="0">
                <a:solidFill>
                  <a:srgbClr val="0070C0"/>
                </a:solidFill>
              </a:rPr>
              <a:t> </a:t>
            </a:r>
            <a:r>
              <a:rPr lang="en-US" sz="1200" dirty="0">
                <a:solidFill>
                  <a:srgbClr val="0070C0"/>
                </a:solidFill>
              </a:rPr>
              <a:t>is thread-safe function located in </a:t>
            </a:r>
            <a:r>
              <a:rPr lang="en-US" sz="1200" dirty="0" err="1">
                <a:solidFill>
                  <a:srgbClr val="0070C0"/>
                </a:solidFill>
              </a:rPr>
              <a:t>memory.c</a:t>
            </a:r>
            <a:r>
              <a:rPr lang="en-US" sz="1200" dirty="0">
                <a:solidFill>
                  <a:srgbClr val="0070C0"/>
                </a:solidFill>
              </a:rPr>
              <a:t>.</a:t>
            </a:r>
          </a:p>
          <a:p>
            <a:r>
              <a:rPr lang="en-US" sz="1200" dirty="0">
                <a:solidFill>
                  <a:schemeClr val="tx1"/>
                </a:solidFill>
              </a:rPr>
              <a:t>       </a:t>
            </a:r>
            <a:r>
              <a:rPr lang="en-US" sz="1200" dirty="0" smtClean="0">
                <a:solidFill>
                  <a:schemeClr val="tx1"/>
                </a:solidFill>
              </a:rPr>
              <a:t>  </a:t>
            </a:r>
            <a:r>
              <a:rPr lang="en-US" sz="1200" dirty="0" err="1">
                <a:solidFill>
                  <a:schemeClr val="tx1"/>
                </a:solidFill>
              </a:rPr>
              <a:t>Sint</a:t>
            </a:r>
            <a:r>
              <a:rPr lang="en-US" sz="1200" dirty="0">
                <a:solidFill>
                  <a:schemeClr val="tx1"/>
                </a:solidFill>
              </a:rPr>
              <a:t> *__votes = </a:t>
            </a:r>
            <a:r>
              <a:rPr lang="en-US" sz="1200" dirty="0" err="1">
                <a:solidFill>
                  <a:schemeClr val="tx1"/>
                </a:solidFill>
              </a:rPr>
              <a:t>Calloc</a:t>
            </a:r>
            <a:r>
              <a:rPr lang="en-US" sz="1200" dirty="0">
                <a:solidFill>
                  <a:schemeClr val="tx1"/>
                </a:solidFill>
              </a:rPr>
              <a:t>(nc+1, </a:t>
            </a:r>
            <a:r>
              <a:rPr lang="en-US" sz="1200" dirty="0" err="1">
                <a:solidFill>
                  <a:schemeClr val="tx1"/>
                </a:solidFill>
              </a:rPr>
              <a:t>Sint</a:t>
            </a:r>
            <a:r>
              <a:rPr lang="en-US" sz="1200" dirty="0" smtClean="0">
                <a:solidFill>
                  <a:schemeClr val="tx1"/>
                </a:solidFill>
              </a:rPr>
              <a:t>);</a:t>
            </a:r>
          </a:p>
          <a:p>
            <a:r>
              <a:rPr lang="en-US" sz="1200" dirty="0">
                <a:solidFill>
                  <a:schemeClr val="tx1"/>
                </a:solidFill>
              </a:rPr>
              <a:t> </a:t>
            </a:r>
            <a:r>
              <a:rPr lang="en-US" sz="1200" dirty="0" smtClean="0">
                <a:solidFill>
                  <a:schemeClr val="tx1"/>
                </a:solidFill>
              </a:rPr>
              <a:t>        …..</a:t>
            </a:r>
          </a:p>
          <a:p>
            <a:endParaRPr lang="en-US" sz="1200" dirty="0" smtClean="0">
              <a:solidFill>
                <a:schemeClr val="tx1"/>
              </a:solidFill>
            </a:endParaRPr>
          </a:p>
          <a:p>
            <a:r>
              <a:rPr lang="en-US" sz="1200" dirty="0">
                <a:solidFill>
                  <a:schemeClr val="tx1"/>
                </a:solidFill>
              </a:rPr>
              <a:t> </a:t>
            </a:r>
            <a:r>
              <a:rPr lang="en-US" sz="1200" dirty="0" smtClean="0">
                <a:solidFill>
                  <a:schemeClr val="tx1"/>
                </a:solidFill>
              </a:rPr>
              <a:t>        </a:t>
            </a:r>
            <a:r>
              <a:rPr lang="en-US" sz="1200" dirty="0">
                <a:solidFill>
                  <a:schemeClr val="tx1"/>
                </a:solidFill>
              </a:rPr>
              <a:t>Free(__votes);</a:t>
            </a:r>
          </a:p>
          <a:p>
            <a:r>
              <a:rPr lang="en-US" sz="1200" dirty="0">
                <a:solidFill>
                  <a:schemeClr val="tx1"/>
                </a:solidFill>
              </a:rPr>
              <a:t>    }</a:t>
            </a:r>
            <a:r>
              <a:rPr lang="en-US" sz="1200" dirty="0">
                <a:solidFill>
                  <a:srgbClr val="0070C0"/>
                </a:solidFill>
              </a:rPr>
              <a:t> // Patric: Top iteration and end of openMP</a:t>
            </a:r>
          </a:p>
          <a:p>
            <a:r>
              <a:rPr lang="en-US" sz="1200" dirty="0">
                <a:solidFill>
                  <a:schemeClr val="tx1"/>
                </a:solidFill>
              </a:rPr>
              <a:t>    RANDOUT;</a:t>
            </a:r>
          </a:p>
          <a:p>
            <a:r>
              <a:rPr lang="en-US" sz="1200" dirty="0">
                <a:solidFill>
                  <a:schemeClr val="tx1"/>
                </a:solidFill>
              </a:rPr>
              <a:t>}</a:t>
            </a:r>
          </a:p>
          <a:p>
            <a:endParaRPr lang="en-US" sz="1200" dirty="0">
              <a:solidFill>
                <a:srgbClr val="0070C0"/>
              </a:solidFill>
            </a:endParaRPr>
          </a:p>
          <a:p>
            <a:endParaRPr lang="en-US" sz="1200" dirty="0"/>
          </a:p>
          <a:p>
            <a:endParaRPr lang="en-US" sz="1200" dirty="0"/>
          </a:p>
        </p:txBody>
      </p:sp>
    </p:spTree>
    <p:extLst>
      <p:ext uri="{BB962C8B-B14F-4D97-AF65-F5344CB8AC3E}">
        <p14:creationId xmlns:p14="http://schemas.microsoft.com/office/powerpoint/2010/main" val="65171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675" y="439998"/>
            <a:ext cx="8996230" cy="4582300"/>
          </a:xfrm>
        </p:spPr>
        <p:txBody>
          <a:bodyPr/>
          <a:lstStyle/>
          <a:p>
            <a:pPr marL="0" indent="0">
              <a:buNone/>
            </a:pPr>
            <a:r>
              <a:rPr lang="en-US" dirty="0" smtClean="0"/>
              <a:t>Finer Granularity </a:t>
            </a:r>
            <a:r>
              <a:rPr lang="en-US" dirty="0"/>
              <a:t>Decomposition</a:t>
            </a:r>
          </a:p>
          <a:p>
            <a:pPr marL="0" indent="0">
              <a:buNone/>
            </a:pPr>
            <a:endParaRPr lang="en-US" dirty="0" smtClean="0"/>
          </a:p>
          <a:p>
            <a:pPr marL="0" indent="0">
              <a:buNone/>
            </a:pPr>
            <a:endParaRPr lang="en-US" dirty="0"/>
          </a:p>
        </p:txBody>
      </p:sp>
      <p:sp>
        <p:nvSpPr>
          <p:cNvPr id="4" name="Rounded Rectangle 3"/>
          <p:cNvSpPr/>
          <p:nvPr/>
        </p:nvSpPr>
        <p:spPr>
          <a:xfrm>
            <a:off x="1599994" y="1145755"/>
            <a:ext cx="8414338" cy="47703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smtClean="0"/>
          </a:p>
          <a:p>
            <a:endParaRPr lang="en-US" sz="1200" dirty="0"/>
          </a:p>
          <a:p>
            <a:r>
              <a:rPr lang="en-US" sz="1200" dirty="0" smtClean="0"/>
              <a:t>void</a:t>
            </a:r>
            <a:endParaRPr lang="en-US" sz="1200" dirty="0"/>
          </a:p>
          <a:p>
            <a:r>
              <a:rPr lang="en-US" sz="1200" dirty="0" err="1"/>
              <a:t>VR_knn</a:t>
            </a:r>
            <a:r>
              <a:rPr lang="en-US" sz="1200" dirty="0"/>
              <a:t>(</a:t>
            </a:r>
            <a:r>
              <a:rPr lang="en-US" sz="1200" dirty="0" err="1"/>
              <a:t>Sint</a:t>
            </a:r>
            <a:r>
              <a:rPr lang="en-US" sz="1200" dirty="0"/>
              <a:t> *kin, </a:t>
            </a:r>
            <a:r>
              <a:rPr lang="en-US" sz="1200" dirty="0" err="1"/>
              <a:t>Sint</a:t>
            </a:r>
            <a:r>
              <a:rPr lang="en-US" sz="1200" dirty="0"/>
              <a:t> *</a:t>
            </a:r>
            <a:r>
              <a:rPr lang="en-US" sz="1200" dirty="0" err="1"/>
              <a:t>lin</a:t>
            </a:r>
            <a:r>
              <a:rPr lang="en-US" sz="1200" dirty="0"/>
              <a:t>, </a:t>
            </a:r>
            <a:r>
              <a:rPr lang="en-US" sz="1200" dirty="0" err="1"/>
              <a:t>Sint</a:t>
            </a:r>
            <a:r>
              <a:rPr lang="en-US" sz="1200" dirty="0"/>
              <a:t> *</a:t>
            </a:r>
            <a:r>
              <a:rPr lang="en-US" sz="1200" dirty="0" err="1"/>
              <a:t>pntr</a:t>
            </a:r>
            <a:r>
              <a:rPr lang="en-US" sz="1200" dirty="0"/>
              <a:t>, </a:t>
            </a:r>
            <a:r>
              <a:rPr lang="en-US" sz="1200" dirty="0" err="1"/>
              <a:t>Sint</a:t>
            </a:r>
            <a:r>
              <a:rPr lang="en-US" sz="1200" dirty="0"/>
              <a:t> *</a:t>
            </a:r>
            <a:r>
              <a:rPr lang="en-US" sz="1200" dirty="0" err="1"/>
              <a:t>pnte</a:t>
            </a:r>
            <a:r>
              <a:rPr lang="en-US" sz="1200" dirty="0"/>
              <a:t>, </a:t>
            </a:r>
            <a:r>
              <a:rPr lang="en-US" sz="1200" dirty="0" err="1"/>
              <a:t>Sint</a:t>
            </a:r>
            <a:r>
              <a:rPr lang="en-US" sz="1200" dirty="0"/>
              <a:t> *p,</a:t>
            </a:r>
          </a:p>
          <a:p>
            <a:r>
              <a:rPr lang="en-US" sz="1200" dirty="0"/>
              <a:t>       double *train, </a:t>
            </a:r>
            <a:r>
              <a:rPr lang="en-US" sz="1200" dirty="0" err="1"/>
              <a:t>Sint</a:t>
            </a:r>
            <a:r>
              <a:rPr lang="en-US" sz="1200" dirty="0"/>
              <a:t> *class, double *test, </a:t>
            </a:r>
            <a:r>
              <a:rPr lang="en-US" sz="1200" dirty="0" err="1"/>
              <a:t>Sint</a:t>
            </a:r>
            <a:r>
              <a:rPr lang="en-US" sz="1200" dirty="0"/>
              <a:t> *res, double *</a:t>
            </a:r>
            <a:r>
              <a:rPr lang="en-US" sz="1200" dirty="0" err="1"/>
              <a:t>pr</a:t>
            </a:r>
            <a:r>
              <a:rPr lang="en-US" sz="1200" dirty="0"/>
              <a:t>,</a:t>
            </a:r>
          </a:p>
          <a:p>
            <a:r>
              <a:rPr lang="en-US" sz="1200" dirty="0"/>
              <a:t>       </a:t>
            </a:r>
            <a:r>
              <a:rPr lang="en-US" sz="1200" dirty="0" err="1"/>
              <a:t>Sint</a:t>
            </a:r>
            <a:r>
              <a:rPr lang="en-US" sz="1200" dirty="0"/>
              <a:t> *votes, </a:t>
            </a:r>
            <a:r>
              <a:rPr lang="en-US" sz="1200" dirty="0" err="1"/>
              <a:t>Sint</a:t>
            </a:r>
            <a:r>
              <a:rPr lang="en-US" sz="1200" dirty="0"/>
              <a:t> *</a:t>
            </a:r>
            <a:r>
              <a:rPr lang="en-US" sz="1200" dirty="0" err="1"/>
              <a:t>nc</a:t>
            </a:r>
            <a:r>
              <a:rPr lang="en-US" sz="1200" dirty="0"/>
              <a:t>, </a:t>
            </a:r>
            <a:r>
              <a:rPr lang="en-US" sz="1200" dirty="0" err="1"/>
              <a:t>Sint</a:t>
            </a:r>
            <a:r>
              <a:rPr lang="en-US" sz="1200" dirty="0"/>
              <a:t> *cv, </a:t>
            </a:r>
            <a:r>
              <a:rPr lang="en-US" sz="1200" dirty="0" err="1"/>
              <a:t>Sint</a:t>
            </a:r>
            <a:r>
              <a:rPr lang="en-US" sz="1200" dirty="0"/>
              <a:t> *</a:t>
            </a:r>
            <a:r>
              <a:rPr lang="en-US" sz="1200" dirty="0" err="1"/>
              <a:t>use_all</a:t>
            </a:r>
            <a:r>
              <a:rPr lang="en-US" sz="1200" dirty="0"/>
              <a:t>)</a:t>
            </a:r>
          </a:p>
          <a:p>
            <a:r>
              <a:rPr lang="en-US" sz="1200" dirty="0" smtClean="0"/>
              <a:t>{</a:t>
            </a:r>
          </a:p>
          <a:p>
            <a:r>
              <a:rPr lang="en-US" sz="1200" dirty="0"/>
              <a:t> </a:t>
            </a:r>
            <a:r>
              <a:rPr lang="en-US" sz="1200" dirty="0" smtClean="0"/>
              <a:t>              ……</a:t>
            </a:r>
          </a:p>
          <a:p>
            <a:r>
              <a:rPr lang="en-US" sz="1200" b="1" dirty="0">
                <a:solidFill>
                  <a:srgbClr val="0070C0"/>
                </a:solidFill>
              </a:rPr>
              <a:t> // Patric: </a:t>
            </a:r>
            <a:r>
              <a:rPr lang="en-US" sz="1200" b="1" dirty="0" smtClean="0">
                <a:solidFill>
                  <a:srgbClr val="0070C0"/>
                </a:solidFill>
              </a:rPr>
              <a:t>Finer </a:t>
            </a:r>
            <a:r>
              <a:rPr lang="en-US" sz="1200" b="1" dirty="0">
                <a:solidFill>
                  <a:srgbClr val="0070C0"/>
                </a:solidFill>
              </a:rPr>
              <a:t>Granularity Parallel by </a:t>
            </a:r>
            <a:r>
              <a:rPr lang="en-US" sz="1200" b="1" dirty="0" smtClean="0">
                <a:solidFill>
                  <a:srgbClr val="0070C0"/>
                </a:solidFill>
              </a:rPr>
              <a:t>openACC </a:t>
            </a:r>
            <a:endParaRPr lang="en-US" sz="1200" b="1" dirty="0">
              <a:solidFill>
                <a:srgbClr val="0070C0"/>
              </a:solidFill>
            </a:endParaRPr>
          </a:p>
          <a:p>
            <a:r>
              <a:rPr lang="en-US" sz="1200" b="1" dirty="0">
                <a:solidFill>
                  <a:srgbClr val="FF0000"/>
                </a:solidFill>
              </a:rPr>
              <a:t>#pragma acc data </a:t>
            </a:r>
            <a:r>
              <a:rPr lang="en-US" sz="1200" b="1" dirty="0" err="1">
                <a:solidFill>
                  <a:srgbClr val="FF0000"/>
                </a:solidFill>
              </a:rPr>
              <a:t>copyin</a:t>
            </a:r>
            <a:r>
              <a:rPr lang="en-US" sz="1200" b="1" dirty="0">
                <a:solidFill>
                  <a:srgbClr val="FF0000"/>
                </a:solidFill>
              </a:rPr>
              <a:t>(test[0:nn*</a:t>
            </a:r>
            <a:r>
              <a:rPr lang="en-US" sz="1200" b="1" dirty="0" err="1">
                <a:solidFill>
                  <a:srgbClr val="FF0000"/>
                </a:solidFill>
              </a:rPr>
              <a:t>nte</a:t>
            </a:r>
            <a:r>
              <a:rPr lang="en-US" sz="1200" b="1" dirty="0">
                <a:solidFill>
                  <a:srgbClr val="FF0000"/>
                </a:solidFill>
              </a:rPr>
              <a:t>], train[0: </a:t>
            </a:r>
            <a:r>
              <a:rPr lang="en-US" sz="1200" b="1" dirty="0" err="1">
                <a:solidFill>
                  <a:srgbClr val="FF0000"/>
                </a:solidFill>
              </a:rPr>
              <a:t>nn</a:t>
            </a:r>
            <a:r>
              <a:rPr lang="en-US" sz="1200" b="1" dirty="0">
                <a:solidFill>
                  <a:srgbClr val="FF0000"/>
                </a:solidFill>
              </a:rPr>
              <a:t>*</a:t>
            </a:r>
            <a:r>
              <a:rPr lang="en-US" sz="1200" b="1" dirty="0" err="1">
                <a:solidFill>
                  <a:srgbClr val="FF0000"/>
                </a:solidFill>
              </a:rPr>
              <a:t>ntr</a:t>
            </a:r>
            <a:r>
              <a:rPr lang="en-US" sz="1200" b="1" dirty="0" smtClean="0">
                <a:solidFill>
                  <a:srgbClr val="FF0000"/>
                </a:solidFill>
              </a:rPr>
              <a:t>])</a:t>
            </a:r>
          </a:p>
          <a:p>
            <a:r>
              <a:rPr lang="en-US" sz="1200" dirty="0" smtClean="0"/>
              <a:t>    </a:t>
            </a:r>
            <a:r>
              <a:rPr lang="en-US" sz="1200" dirty="0"/>
              <a:t>for (</a:t>
            </a:r>
            <a:r>
              <a:rPr lang="en-US" sz="1200" dirty="0" err="1"/>
              <a:t>npat</a:t>
            </a:r>
            <a:r>
              <a:rPr lang="en-US" sz="1200" dirty="0"/>
              <a:t> = 0; </a:t>
            </a:r>
            <a:r>
              <a:rPr lang="en-US" sz="1200" dirty="0" err="1"/>
              <a:t>npat</a:t>
            </a:r>
            <a:r>
              <a:rPr lang="en-US" sz="1200" dirty="0"/>
              <a:t> &lt; </a:t>
            </a:r>
            <a:r>
              <a:rPr lang="en-US" sz="1200" dirty="0" err="1"/>
              <a:t>nte</a:t>
            </a:r>
            <a:r>
              <a:rPr lang="en-US" sz="1200" dirty="0"/>
              <a:t>; </a:t>
            </a:r>
            <a:r>
              <a:rPr lang="en-US" sz="1200" dirty="0" err="1"/>
              <a:t>npat</a:t>
            </a:r>
            <a:r>
              <a:rPr lang="en-US" sz="1200" dirty="0"/>
              <a:t>++) </a:t>
            </a:r>
            <a:r>
              <a:rPr lang="en-US" sz="1200" dirty="0" smtClean="0"/>
              <a:t>{</a:t>
            </a:r>
          </a:p>
          <a:p>
            <a:r>
              <a:rPr lang="en-US" sz="1200" dirty="0"/>
              <a:t> </a:t>
            </a:r>
            <a:r>
              <a:rPr lang="en-US" sz="1200" dirty="0" smtClean="0"/>
              <a:t>            …..</a:t>
            </a:r>
          </a:p>
          <a:p>
            <a:endParaRPr lang="en-US" sz="1200" dirty="0" smtClean="0"/>
          </a:p>
          <a:p>
            <a:r>
              <a:rPr lang="en-US" sz="1200" b="1" dirty="0">
                <a:solidFill>
                  <a:srgbClr val="0070C0"/>
                </a:solidFill>
              </a:rPr>
              <a:t> // Only parallelize this loop  for Least Squares Model</a:t>
            </a:r>
          </a:p>
          <a:p>
            <a:r>
              <a:rPr lang="en-US" sz="1200" b="1" dirty="0">
                <a:solidFill>
                  <a:srgbClr val="FF0000"/>
                </a:solidFill>
              </a:rPr>
              <a:t>#pragma acc parallel loop </a:t>
            </a:r>
            <a:r>
              <a:rPr lang="en-US" sz="1200" b="1" dirty="0" smtClean="0">
                <a:solidFill>
                  <a:srgbClr val="FF0000"/>
                </a:solidFill>
              </a:rPr>
              <a:t>private(k), reduction</a:t>
            </a:r>
            <a:r>
              <a:rPr lang="en-US" sz="1200" b="1" dirty="0">
                <a:solidFill>
                  <a:srgbClr val="FF0000"/>
                </a:solidFill>
              </a:rPr>
              <a:t>(+:</a:t>
            </a:r>
            <a:r>
              <a:rPr lang="en-US" sz="1200" b="1" dirty="0" err="1">
                <a:solidFill>
                  <a:srgbClr val="FF0000"/>
                </a:solidFill>
              </a:rPr>
              <a:t>dist</a:t>
            </a:r>
            <a:r>
              <a:rPr lang="en-US" sz="1200" b="1" dirty="0">
                <a:solidFill>
                  <a:srgbClr val="FF0000"/>
                </a:solidFill>
              </a:rPr>
              <a:t>)</a:t>
            </a:r>
          </a:p>
          <a:p>
            <a:r>
              <a:rPr lang="en-US" sz="1200" dirty="0">
                <a:solidFill>
                  <a:schemeClr val="tx1"/>
                </a:solidFill>
              </a:rPr>
              <a:t>            for (k = 0; k &lt; *p; k++) {</a:t>
            </a:r>
          </a:p>
          <a:p>
            <a:r>
              <a:rPr lang="en-US" sz="1200" dirty="0">
                <a:solidFill>
                  <a:schemeClr val="tx1"/>
                </a:solidFill>
              </a:rPr>
              <a:t>                tmp = test[</a:t>
            </a:r>
            <a:r>
              <a:rPr lang="en-US" sz="1200" dirty="0" err="1">
                <a:solidFill>
                  <a:schemeClr val="tx1"/>
                </a:solidFill>
              </a:rPr>
              <a:t>npat</a:t>
            </a:r>
            <a:r>
              <a:rPr lang="en-US" sz="1200" dirty="0">
                <a:solidFill>
                  <a:schemeClr val="tx1"/>
                </a:solidFill>
              </a:rPr>
              <a:t> + k * </a:t>
            </a:r>
            <a:r>
              <a:rPr lang="en-US" sz="1200" dirty="0" err="1">
                <a:solidFill>
                  <a:schemeClr val="tx1"/>
                </a:solidFill>
              </a:rPr>
              <a:t>nte</a:t>
            </a:r>
            <a:r>
              <a:rPr lang="en-US" sz="1200" dirty="0">
                <a:solidFill>
                  <a:schemeClr val="tx1"/>
                </a:solidFill>
              </a:rPr>
              <a:t>] - train[j + k * </a:t>
            </a:r>
            <a:r>
              <a:rPr lang="en-US" sz="1200" dirty="0" err="1">
                <a:solidFill>
                  <a:schemeClr val="tx1"/>
                </a:solidFill>
              </a:rPr>
              <a:t>ntr</a:t>
            </a:r>
            <a:r>
              <a:rPr lang="en-US" sz="1200" dirty="0">
                <a:solidFill>
                  <a:schemeClr val="tx1"/>
                </a:solidFill>
              </a:rPr>
              <a:t>];</a:t>
            </a:r>
          </a:p>
          <a:p>
            <a:r>
              <a:rPr lang="en-US" sz="1200" dirty="0">
                <a:solidFill>
                  <a:schemeClr val="tx1"/>
                </a:solidFill>
              </a:rPr>
              <a:t>                </a:t>
            </a:r>
            <a:r>
              <a:rPr lang="en-US" sz="1200" dirty="0" err="1">
                <a:solidFill>
                  <a:schemeClr val="tx1"/>
                </a:solidFill>
              </a:rPr>
              <a:t>dist</a:t>
            </a:r>
            <a:r>
              <a:rPr lang="en-US" sz="1200" dirty="0">
                <a:solidFill>
                  <a:schemeClr val="tx1"/>
                </a:solidFill>
              </a:rPr>
              <a:t> += tmp * tmp;</a:t>
            </a:r>
          </a:p>
          <a:p>
            <a:r>
              <a:rPr lang="en-US" sz="1200" dirty="0">
                <a:solidFill>
                  <a:schemeClr val="tx1"/>
                </a:solidFill>
              </a:rPr>
              <a:t>            }</a:t>
            </a:r>
          </a:p>
          <a:p>
            <a:endParaRPr lang="en-US" sz="1200" dirty="0" smtClean="0">
              <a:solidFill>
                <a:schemeClr val="tx1"/>
              </a:solidFill>
            </a:endParaRPr>
          </a:p>
          <a:p>
            <a:r>
              <a:rPr lang="en-US" sz="1200" dirty="0" smtClean="0">
                <a:solidFill>
                  <a:schemeClr val="tx1"/>
                </a:solidFill>
              </a:rPr>
              <a:t>……</a:t>
            </a:r>
          </a:p>
          <a:p>
            <a:endParaRPr lang="en-US" sz="1200" dirty="0">
              <a:solidFill>
                <a:schemeClr val="tx1"/>
              </a:solidFill>
            </a:endParaRPr>
          </a:p>
          <a:p>
            <a:r>
              <a:rPr lang="en-US" sz="1200" dirty="0" smtClean="0">
                <a:solidFill>
                  <a:schemeClr val="tx1"/>
                </a:solidFill>
              </a:rPr>
              <a:t>}</a:t>
            </a:r>
            <a:r>
              <a:rPr lang="en-US" sz="1200" dirty="0" smtClean="0">
                <a:solidFill>
                  <a:srgbClr val="0070C0"/>
                </a:solidFill>
              </a:rPr>
              <a:t> </a:t>
            </a:r>
          </a:p>
          <a:p>
            <a:r>
              <a:rPr lang="en-US" sz="1200" dirty="0" smtClean="0">
                <a:solidFill>
                  <a:schemeClr val="tx1"/>
                </a:solidFill>
              </a:rPr>
              <a:t>RANDOUT</a:t>
            </a:r>
            <a:r>
              <a:rPr lang="en-US" sz="1200" dirty="0">
                <a:solidFill>
                  <a:schemeClr val="tx1"/>
                </a:solidFill>
              </a:rPr>
              <a:t>;</a:t>
            </a:r>
          </a:p>
          <a:p>
            <a:r>
              <a:rPr lang="en-US" sz="1200" dirty="0">
                <a:solidFill>
                  <a:schemeClr val="tx1"/>
                </a:solidFill>
              </a:rPr>
              <a:t>}</a:t>
            </a:r>
          </a:p>
          <a:p>
            <a:endParaRPr lang="en-US" sz="1200" dirty="0">
              <a:solidFill>
                <a:srgbClr val="0070C0"/>
              </a:solidFill>
            </a:endParaRPr>
          </a:p>
          <a:p>
            <a:endParaRPr lang="en-US" sz="1200" dirty="0"/>
          </a:p>
          <a:p>
            <a:endParaRPr lang="en-US" sz="1200" dirty="0"/>
          </a:p>
        </p:txBody>
      </p:sp>
    </p:spTree>
    <p:extLst>
      <p:ext uri="{BB962C8B-B14F-4D97-AF65-F5344CB8AC3E}">
        <p14:creationId xmlns:p14="http://schemas.microsoft.com/office/powerpoint/2010/main" val="319942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xfrm>
            <a:off x="1302539" y="340846"/>
            <a:ext cx="8996230" cy="4582300"/>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bg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bg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r>
              <a:rPr lang="en-US" dirty="0" smtClean="0"/>
              <a:t>-  OpenACC version is not fast than original (only 2k features)</a:t>
            </a:r>
          </a:p>
          <a:p>
            <a:pPr marL="285750" indent="-285750">
              <a:buFontTx/>
              <a:buChar char="-"/>
            </a:pPr>
            <a:r>
              <a:rPr lang="en-US" dirty="0" smtClean="0"/>
              <a:t>OpenMP (1 CPU, 10 threads) is faster , we got: </a:t>
            </a:r>
          </a:p>
          <a:p>
            <a:pPr marL="0" indent="0">
              <a:buFont typeface="Wingdings" pitchFamily="2" charset="2"/>
              <a:buNone/>
            </a:pPr>
            <a:r>
              <a:rPr lang="en-US" dirty="0" smtClean="0"/>
              <a:t>     </a:t>
            </a:r>
            <a:r>
              <a:rPr lang="en-US" b="1" dirty="0" smtClean="0">
                <a:solidFill>
                  <a:srgbClr val="FFC000"/>
                </a:solidFill>
              </a:rPr>
              <a:t>8.3X</a:t>
            </a:r>
            <a:r>
              <a:rPr lang="en-US" dirty="0" smtClean="0"/>
              <a:t>  faster than </a:t>
            </a:r>
            <a:r>
              <a:rPr lang="en-US" dirty="0" err="1" smtClean="0"/>
              <a:t>class:knn</a:t>
            </a:r>
            <a:endParaRPr lang="en-US" dirty="0" smtClean="0"/>
          </a:p>
          <a:p>
            <a:pPr marL="0" indent="0">
              <a:buFont typeface="Wingdings" pitchFamily="2" charset="2"/>
              <a:buNone/>
            </a:pPr>
            <a:r>
              <a:rPr lang="en-US" dirty="0" smtClean="0"/>
              <a:t>     </a:t>
            </a:r>
            <a:r>
              <a:rPr lang="en-US" b="1" dirty="0">
                <a:solidFill>
                  <a:srgbClr val="FFC000"/>
                </a:solidFill>
              </a:rPr>
              <a:t>2.3</a:t>
            </a:r>
            <a:r>
              <a:rPr lang="en-US" b="1" dirty="0" smtClean="0">
                <a:solidFill>
                  <a:srgbClr val="FFC000"/>
                </a:solidFill>
              </a:rPr>
              <a:t>X</a:t>
            </a:r>
            <a:r>
              <a:rPr lang="en-US" dirty="0" smtClean="0"/>
              <a:t>  faster than </a:t>
            </a:r>
            <a:r>
              <a:rPr lang="en-US" dirty="0" err="1" smtClean="0"/>
              <a:t>FNN:knn</a:t>
            </a:r>
            <a:r>
              <a:rPr lang="en-US" dirty="0" smtClean="0"/>
              <a:t> </a:t>
            </a:r>
          </a:p>
          <a:p>
            <a:pPr marL="0" indent="0">
              <a:buFont typeface="Wingdings" pitchFamily="2" charset="2"/>
              <a:buNone/>
            </a:pPr>
            <a:endParaRPr lang="en-US" dirty="0"/>
          </a:p>
        </p:txBody>
      </p:sp>
      <p:pic>
        <p:nvPicPr>
          <p:cNvPr id="2" name="Picture 1"/>
          <p:cNvPicPr>
            <a:picLocks noChangeAspect="1"/>
          </p:cNvPicPr>
          <p:nvPr/>
        </p:nvPicPr>
        <p:blipFill>
          <a:blip r:embed="rId3"/>
          <a:stretch>
            <a:fillRect/>
          </a:stretch>
        </p:blipFill>
        <p:spPr>
          <a:xfrm>
            <a:off x="2823506" y="2294569"/>
            <a:ext cx="5599731" cy="3632665"/>
          </a:xfrm>
          <a:prstGeom prst="rect">
            <a:avLst/>
          </a:prstGeom>
        </p:spPr>
      </p:pic>
      <p:pic>
        <p:nvPicPr>
          <p:cNvPr id="3" name="Picture 2"/>
          <p:cNvPicPr>
            <a:picLocks noChangeAspect="1"/>
          </p:cNvPicPr>
          <p:nvPr/>
        </p:nvPicPr>
        <p:blipFill>
          <a:blip r:embed="rId4"/>
          <a:stretch>
            <a:fillRect/>
          </a:stretch>
        </p:blipFill>
        <p:spPr>
          <a:xfrm>
            <a:off x="4665853" y="2642506"/>
            <a:ext cx="1960858" cy="436930"/>
          </a:xfrm>
          <a:prstGeom prst="rect">
            <a:avLst/>
          </a:prstGeom>
        </p:spPr>
      </p:pic>
    </p:spTree>
    <p:extLst>
      <p:ext uri="{BB962C8B-B14F-4D97-AF65-F5344CB8AC3E}">
        <p14:creationId xmlns:p14="http://schemas.microsoft.com/office/powerpoint/2010/main" val="125567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003" y="276564"/>
            <a:ext cx="8996230" cy="5744808"/>
          </a:xfrm>
        </p:spPr>
        <p:txBody>
          <a:bodyPr/>
          <a:lstStyle/>
          <a:p>
            <a:pPr marL="0" indent="0">
              <a:buNone/>
            </a:pPr>
            <a:r>
              <a:rPr lang="en-US" sz="2000" b="1" dirty="0">
                <a:solidFill>
                  <a:srgbClr val="92D050"/>
                </a:solidFill>
              </a:rPr>
              <a:t>Further </a:t>
            </a:r>
            <a:r>
              <a:rPr lang="en-US" sz="2000" b="1" dirty="0" smtClean="0">
                <a:solidFill>
                  <a:srgbClr val="92D050"/>
                </a:solidFill>
              </a:rPr>
              <a:t>: </a:t>
            </a:r>
          </a:p>
          <a:p>
            <a:pPr marL="511175" lvl="1" indent="0">
              <a:buNone/>
            </a:pPr>
            <a:r>
              <a:rPr lang="en-US" sz="1800" b="1" dirty="0" smtClean="0">
                <a:solidFill>
                  <a:srgbClr val="92D050"/>
                </a:solidFill>
              </a:rPr>
              <a:t>Our post includes more details:  </a:t>
            </a:r>
            <a:r>
              <a:rPr lang="en-US" sz="1800" b="1" dirty="0">
                <a:solidFill>
                  <a:srgbClr val="92D050"/>
                </a:solidFill>
              </a:rPr>
              <a:t> </a:t>
            </a:r>
          </a:p>
          <a:p>
            <a:pPr marL="911225" lvl="2" indent="0">
              <a:buNone/>
            </a:pPr>
            <a:r>
              <a:rPr lang="en-US" sz="1050" b="1" dirty="0" smtClean="0">
                <a:solidFill>
                  <a:schemeClr val="bg1"/>
                </a:solidFill>
                <a:hlinkClick r:id="rId3"/>
              </a:rPr>
              <a:t>http</a:t>
            </a:r>
            <a:r>
              <a:rPr lang="en-US" sz="1050" b="1" dirty="0">
                <a:solidFill>
                  <a:schemeClr val="bg1"/>
                </a:solidFill>
                <a:hlinkClick r:id="rId3"/>
              </a:rPr>
              <a:t>://devblogs.nvidia.com/parallelforall/author/patricz</a:t>
            </a:r>
            <a:r>
              <a:rPr lang="en-US" sz="1050" b="1" dirty="0" smtClean="0">
                <a:solidFill>
                  <a:schemeClr val="bg1"/>
                </a:solidFill>
                <a:hlinkClick r:id="rId3"/>
              </a:rPr>
              <a:t>/</a:t>
            </a:r>
            <a:endParaRPr lang="en-US" sz="1050" b="1" dirty="0" smtClean="0">
              <a:solidFill>
                <a:schemeClr val="bg1"/>
              </a:solidFill>
            </a:endParaRPr>
          </a:p>
          <a:p>
            <a:pPr marL="511175" lvl="1" indent="0">
              <a:buNone/>
            </a:pPr>
            <a:r>
              <a:rPr lang="en-US" sz="1800" b="1" dirty="0" smtClean="0">
                <a:solidFill>
                  <a:srgbClr val="92D050"/>
                </a:solidFill>
              </a:rPr>
              <a:t>Learn more on GTC 2015</a:t>
            </a:r>
          </a:p>
          <a:p>
            <a:pPr marL="911225" lvl="2" indent="0">
              <a:buNone/>
            </a:pPr>
            <a:r>
              <a:rPr lang="en-US" sz="1200" b="1" dirty="0" smtClean="0">
                <a:solidFill>
                  <a:srgbClr val="92D050"/>
                </a:solidFill>
              </a:rPr>
              <a:t>CUDA General (tools, libraries)</a:t>
            </a:r>
          </a:p>
          <a:p>
            <a:pPr marL="914400" lvl="2" indent="0">
              <a:buNone/>
            </a:pPr>
            <a:r>
              <a:rPr lang="en-US" sz="1000" b="1" dirty="0" smtClean="0"/>
              <a:t>S5820 </a:t>
            </a:r>
            <a:r>
              <a:rPr lang="en-US" sz="1000" b="1" dirty="0"/>
              <a:t>- CUDA 7 and </a:t>
            </a:r>
            <a:r>
              <a:rPr lang="en-US" sz="1000" b="1" dirty="0" smtClean="0"/>
              <a:t>Beyond</a:t>
            </a:r>
          </a:p>
          <a:p>
            <a:pPr marL="914400" lvl="2" indent="0">
              <a:buNone/>
            </a:pPr>
            <a:r>
              <a:rPr lang="en-US" sz="1000" b="1" dirty="0"/>
              <a:t>S5832 - Hangout: Tools &amp; Libraries</a:t>
            </a:r>
          </a:p>
          <a:p>
            <a:pPr marL="911225" lvl="2" indent="0">
              <a:buNone/>
            </a:pPr>
            <a:r>
              <a:rPr lang="en-US" sz="1200" b="1" dirty="0" smtClean="0">
                <a:solidFill>
                  <a:srgbClr val="92D050"/>
                </a:solidFill>
              </a:rPr>
              <a:t>CUDA Programming</a:t>
            </a:r>
          </a:p>
          <a:p>
            <a:pPr marL="914400" lvl="2" indent="0">
              <a:buNone/>
            </a:pPr>
            <a:r>
              <a:rPr lang="en-US" sz="1000" b="1" dirty="0" smtClean="0"/>
              <a:t>S5651 </a:t>
            </a:r>
            <a:r>
              <a:rPr lang="en-US" sz="1000" b="1" dirty="0"/>
              <a:t>- Hands-on Lab: Getting Started with CUDA C/C</a:t>
            </a:r>
            <a:r>
              <a:rPr lang="en-US" sz="1000" b="1" dirty="0" smtClean="0"/>
              <a:t>++</a:t>
            </a:r>
          </a:p>
          <a:p>
            <a:pPr marL="914400" lvl="2" indent="0">
              <a:buNone/>
            </a:pPr>
            <a:r>
              <a:rPr lang="en-US" sz="1000" b="1" dirty="0"/>
              <a:t>S5661 - Session 1 of 4: An Introduction to CUDA </a:t>
            </a:r>
            <a:r>
              <a:rPr lang="en-US" sz="1000" b="1" dirty="0" smtClean="0"/>
              <a:t>Programming</a:t>
            </a:r>
          </a:p>
          <a:p>
            <a:pPr marL="914400" lvl="2" indent="0">
              <a:buNone/>
            </a:pPr>
            <a:r>
              <a:rPr lang="en-US" sz="1000" b="1" dirty="0"/>
              <a:t>S5662 - Session 2 of 4: An Introduction to the GPU Memory Model </a:t>
            </a:r>
            <a:endParaRPr lang="en-US" sz="1000" b="1" dirty="0" smtClean="0"/>
          </a:p>
          <a:p>
            <a:pPr marL="914400" lvl="2" indent="0">
              <a:buNone/>
            </a:pPr>
            <a:r>
              <a:rPr lang="en-US" sz="1000" b="1" dirty="0"/>
              <a:t>S5663 - Session 3 of 4: Asynchronous Operations &amp; Dynamic Parallelism in </a:t>
            </a:r>
            <a:r>
              <a:rPr lang="en-US" sz="1000" b="1" dirty="0" smtClean="0"/>
              <a:t>CUDA</a:t>
            </a:r>
          </a:p>
          <a:p>
            <a:pPr marL="914400" lvl="2" indent="0">
              <a:buNone/>
            </a:pPr>
            <a:r>
              <a:rPr lang="en-US" sz="1000" b="1" dirty="0"/>
              <a:t>S5664 - Session 4 of 4: Essential CUDA Optimization Techniques </a:t>
            </a:r>
          </a:p>
          <a:p>
            <a:pPr marL="911225" lvl="2" indent="0">
              <a:buNone/>
            </a:pPr>
            <a:r>
              <a:rPr lang="en-US" sz="1200" b="1" dirty="0" smtClean="0">
                <a:solidFill>
                  <a:srgbClr val="92D050"/>
                </a:solidFill>
              </a:rPr>
              <a:t>Directives</a:t>
            </a:r>
          </a:p>
          <a:p>
            <a:pPr marL="914400" lvl="2" indent="0">
              <a:buNone/>
            </a:pPr>
            <a:r>
              <a:rPr lang="en-US" sz="1000" b="1" dirty="0"/>
              <a:t>S5652 - Hands-on Lab: Accelerating Code on GPUs with Compiler </a:t>
            </a:r>
            <a:r>
              <a:rPr lang="en-US" sz="1000" b="1" dirty="0" smtClean="0"/>
              <a:t>Directives</a:t>
            </a:r>
          </a:p>
          <a:p>
            <a:pPr marL="914400" lvl="2" indent="0">
              <a:buNone/>
            </a:pPr>
            <a:r>
              <a:rPr lang="en-US" sz="1000" b="1" dirty="0"/>
              <a:t>S5830 - Hangout: OpenACC and Other </a:t>
            </a:r>
            <a:r>
              <a:rPr lang="en-US" sz="1000" b="1" dirty="0" smtClean="0"/>
              <a:t>Directives</a:t>
            </a:r>
          </a:p>
          <a:p>
            <a:pPr marL="914400" lvl="2" indent="0">
              <a:buNone/>
            </a:pPr>
            <a:r>
              <a:rPr lang="en-US" sz="1000" b="1" dirty="0"/>
              <a:t>S5192 - Introduction to Compiler Directives with OpenACC</a:t>
            </a:r>
          </a:p>
          <a:p>
            <a:pPr marL="911225" lvl="2" indent="0">
              <a:buNone/>
            </a:pPr>
            <a:r>
              <a:rPr lang="en-US" sz="1200" b="1" dirty="0" smtClean="0">
                <a:solidFill>
                  <a:srgbClr val="92D050"/>
                </a:solidFill>
              </a:rPr>
              <a:t>Handwritten Digit </a:t>
            </a:r>
            <a:r>
              <a:rPr lang="en-US" sz="1200" b="1" dirty="0" err="1" smtClean="0">
                <a:solidFill>
                  <a:srgbClr val="92D050"/>
                </a:solidFill>
              </a:rPr>
              <a:t>Recogination</a:t>
            </a:r>
            <a:endParaRPr lang="en-US" sz="1200" b="1" dirty="0" smtClean="0">
              <a:solidFill>
                <a:srgbClr val="92D050"/>
              </a:solidFill>
            </a:endParaRPr>
          </a:p>
          <a:p>
            <a:pPr marL="911225" lvl="2" indent="0">
              <a:buNone/>
            </a:pPr>
            <a:r>
              <a:rPr lang="en-US" sz="1000" b="1" dirty="0"/>
              <a:t>S5674 - Hands-on Lab: Introduction to Machine Learning with GPUs: </a:t>
            </a:r>
            <a:r>
              <a:rPr lang="en-US" sz="1000" b="1" dirty="0" smtClean="0"/>
              <a:t>Handwritten </a:t>
            </a:r>
            <a:r>
              <a:rPr lang="en-US" sz="1000" b="1" dirty="0"/>
              <a:t>Digit Classification</a:t>
            </a:r>
          </a:p>
          <a:p>
            <a:pPr marL="0" indent="0">
              <a:buNone/>
            </a:pPr>
            <a:endParaRPr lang="en-US" sz="1800" b="1" dirty="0"/>
          </a:p>
          <a:p>
            <a:endParaRPr lang="en-US" sz="1800" dirty="0"/>
          </a:p>
        </p:txBody>
      </p:sp>
    </p:spTree>
    <p:extLst>
      <p:ext uri="{BB962C8B-B14F-4D97-AF65-F5344CB8AC3E}">
        <p14:creationId xmlns:p14="http://schemas.microsoft.com/office/powerpoint/2010/main" val="122009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944" y="1038907"/>
            <a:ext cx="8996230" cy="1068176"/>
          </a:xfrm>
        </p:spPr>
        <p:txBody>
          <a:bodyPr/>
          <a:lstStyle/>
          <a:p>
            <a:r>
              <a:rPr lang="en-US" dirty="0" smtClean="0"/>
              <a:t/>
            </a:r>
            <a:br>
              <a:rPr lang="en-US" dirty="0" smtClean="0"/>
            </a:br>
            <a:r>
              <a:rPr lang="en-US" dirty="0"/>
              <a:t/>
            </a:r>
            <a:br>
              <a:rPr lang="en-US" dirty="0"/>
            </a:br>
            <a:r>
              <a:rPr lang="en-US" sz="3200" b="1" dirty="0" smtClean="0"/>
              <a:t>Appendix</a:t>
            </a:r>
            <a:r>
              <a:rPr lang="en-US" sz="3200" b="1" dirty="0"/>
              <a:t>: </a:t>
            </a:r>
            <a:r>
              <a:rPr lang="en-US" sz="2400" dirty="0" smtClean="0"/>
              <a:t/>
            </a:r>
            <a:br>
              <a:rPr lang="en-US" sz="2400" dirty="0" smtClean="0"/>
            </a:br>
            <a:r>
              <a:rPr lang="en-US" sz="2400" dirty="0" smtClean="0"/>
              <a:t/>
            </a:r>
            <a:br>
              <a:rPr lang="en-US" sz="2400" dirty="0" smtClean="0"/>
            </a:br>
            <a:r>
              <a:rPr lang="en-US" sz="2400" dirty="0" smtClean="0"/>
              <a:t>Build </a:t>
            </a:r>
            <a:r>
              <a:rPr lang="en-US" sz="2400" dirty="0"/>
              <a:t>R with CUDA by Visual Studio 2013 on Windows</a:t>
            </a:r>
            <a:br>
              <a:rPr lang="en-US" sz="2400" dirty="0"/>
            </a:br>
            <a:endParaRPr lang="en-US" dirty="0"/>
          </a:p>
        </p:txBody>
      </p:sp>
      <p:sp>
        <p:nvSpPr>
          <p:cNvPr id="3" name="Content Placeholder 2"/>
          <p:cNvSpPr>
            <a:spLocks noGrp="1"/>
          </p:cNvSpPr>
          <p:nvPr>
            <p:ph idx="1"/>
          </p:nvPr>
        </p:nvSpPr>
        <p:spPr>
          <a:xfrm>
            <a:off x="1286944" y="2003174"/>
            <a:ext cx="8996230" cy="4582300"/>
          </a:xfrm>
        </p:spPr>
        <p:txBody>
          <a:bodyPr/>
          <a:lstStyle/>
          <a:p>
            <a:pPr marL="0" lvl="0" indent="0">
              <a:buNone/>
            </a:pPr>
            <a:r>
              <a:rPr lang="en-US" dirty="0" smtClean="0"/>
              <a:t>1. Download </a:t>
            </a:r>
            <a:r>
              <a:rPr lang="en-US" dirty="0"/>
              <a:t>and install Visual Studio 2013</a:t>
            </a:r>
          </a:p>
          <a:p>
            <a:pPr marL="511175" lvl="1" indent="0">
              <a:buNone/>
            </a:pPr>
            <a:r>
              <a:rPr lang="en-US" u="sng" dirty="0">
                <a:hlinkClick r:id="rId3"/>
              </a:rPr>
              <a:t>http://www.visualstudio.com/downloads/download-visual-studio-vs</a:t>
            </a:r>
            <a:endParaRPr lang="en-US" dirty="0"/>
          </a:p>
          <a:p>
            <a:pPr marL="0" indent="0">
              <a:buNone/>
            </a:pPr>
            <a:r>
              <a:rPr lang="en-US" dirty="0"/>
              <a:t> </a:t>
            </a:r>
          </a:p>
          <a:p>
            <a:pPr marL="0" lvl="0" indent="0">
              <a:buNone/>
            </a:pPr>
            <a:r>
              <a:rPr lang="en-US" dirty="0" smtClean="0"/>
              <a:t>2. Download </a:t>
            </a:r>
            <a:r>
              <a:rPr lang="en-US" dirty="0"/>
              <a:t>and install CUDA </a:t>
            </a:r>
            <a:r>
              <a:rPr lang="en-US" dirty="0" smtClean="0"/>
              <a:t>toolkit</a:t>
            </a:r>
          </a:p>
          <a:p>
            <a:pPr marL="511175" lvl="1" indent="0">
              <a:buNone/>
            </a:pPr>
            <a:r>
              <a:rPr lang="en-US" u="sng" dirty="0" smtClean="0">
                <a:hlinkClick r:id="rId4"/>
              </a:rPr>
              <a:t>https://developer.nvidia.com/cuda-toolkit</a:t>
            </a:r>
            <a:endParaRPr lang="en-US" dirty="0" smtClean="0"/>
          </a:p>
          <a:p>
            <a:endParaRPr lang="en-US" dirty="0"/>
          </a:p>
        </p:txBody>
      </p:sp>
    </p:spTree>
    <p:extLst>
      <p:ext uri="{BB962C8B-B14F-4D97-AF65-F5344CB8AC3E}">
        <p14:creationId xmlns:p14="http://schemas.microsoft.com/office/powerpoint/2010/main" val="31709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3273" y="794146"/>
            <a:ext cx="4973307" cy="4582300"/>
          </a:xfrm>
        </p:spPr>
        <p:txBody>
          <a:bodyPr/>
          <a:lstStyle/>
          <a:p>
            <a:pPr marL="0" lvl="0" indent="0">
              <a:buNone/>
            </a:pPr>
            <a:r>
              <a:rPr lang="en-US" dirty="0" smtClean="0"/>
              <a:t>3. Open </a:t>
            </a:r>
            <a:r>
              <a:rPr lang="en-US" dirty="0"/>
              <a:t>VS2013, and create ‘New Project’  then you will see NVIDIA/CUDA item.</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209" y="485071"/>
            <a:ext cx="2671011" cy="5200449"/>
          </a:xfrm>
          <a:prstGeom prst="rect">
            <a:avLst/>
          </a:prstGeom>
        </p:spPr>
      </p:pic>
    </p:spTree>
    <p:extLst>
      <p:ext uri="{BB962C8B-B14F-4D97-AF65-F5344CB8AC3E}">
        <p14:creationId xmlns:p14="http://schemas.microsoft.com/office/powerpoint/2010/main" val="26694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3114" y="502185"/>
            <a:ext cx="8996230" cy="4582300"/>
          </a:xfrm>
        </p:spPr>
        <p:txBody>
          <a:bodyPr/>
          <a:lstStyle/>
          <a:p>
            <a:pPr marL="0" lvl="0" indent="0">
              <a:buNone/>
            </a:pPr>
            <a:r>
              <a:rPr lang="en-US" dirty="0" smtClean="0"/>
              <a:t>4. Select </a:t>
            </a:r>
            <a:r>
              <a:rPr lang="en-US" dirty="0"/>
              <a:t>‘Visual C++’ </a:t>
            </a:r>
            <a:r>
              <a:rPr lang="en-US" dirty="0" smtClean="0">
                <a:sym typeface="Wingdings" panose="05000000000000000000" pitchFamily="2" charset="2"/>
              </a:rPr>
              <a:t></a:t>
            </a:r>
            <a:r>
              <a:rPr lang="en-US" dirty="0" smtClean="0"/>
              <a:t> </a:t>
            </a:r>
            <a:r>
              <a:rPr lang="en-US" dirty="0"/>
              <a:t>‘Win32 Console Application’</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210" y="1033543"/>
            <a:ext cx="6893941" cy="4753646"/>
          </a:xfrm>
          <a:prstGeom prst="rect">
            <a:avLst/>
          </a:prstGeom>
        </p:spPr>
      </p:pic>
    </p:spTree>
    <p:extLst>
      <p:ext uri="{BB962C8B-B14F-4D97-AF65-F5344CB8AC3E}">
        <p14:creationId xmlns:p14="http://schemas.microsoft.com/office/powerpoint/2010/main" val="164854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988" y="466090"/>
            <a:ext cx="8996230" cy="4582300"/>
          </a:xfrm>
        </p:spPr>
        <p:txBody>
          <a:bodyPr/>
          <a:lstStyle/>
          <a:p>
            <a:pPr marL="0" lvl="0" indent="0">
              <a:buNone/>
            </a:pPr>
            <a:r>
              <a:rPr lang="en-US" dirty="0" smtClean="0"/>
              <a:t>5. Select </a:t>
            </a:r>
            <a:r>
              <a:rPr lang="en-US" dirty="0"/>
              <a:t>‘DLL’ for Application type to create a ‘Empty project’ in Wizard platform</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399" y="1265461"/>
            <a:ext cx="4905860" cy="35182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384" y="1837310"/>
            <a:ext cx="5446834" cy="3911163"/>
          </a:xfrm>
          <a:prstGeom prst="rect">
            <a:avLst/>
          </a:prstGeom>
        </p:spPr>
      </p:pic>
    </p:spTree>
    <p:extLst>
      <p:ext uri="{BB962C8B-B14F-4D97-AF65-F5344CB8AC3E}">
        <p14:creationId xmlns:p14="http://schemas.microsoft.com/office/powerpoint/2010/main" val="359653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989" y="405932"/>
            <a:ext cx="5248938" cy="2576259"/>
          </a:xfrm>
        </p:spPr>
        <p:txBody>
          <a:bodyPr/>
          <a:lstStyle/>
          <a:p>
            <a:pPr marL="0" lvl="0" indent="0">
              <a:buNone/>
            </a:pPr>
            <a:r>
              <a:rPr lang="en-US" dirty="0" smtClean="0"/>
              <a:t>6. Changes </a:t>
            </a:r>
            <a:r>
              <a:rPr lang="en-US" dirty="0"/>
              <a:t>Project type to CUDA </a:t>
            </a:r>
          </a:p>
          <a:p>
            <a:pPr marL="511175" lvl="1" indent="0">
              <a:buNone/>
            </a:pPr>
            <a:r>
              <a:rPr lang="en-US" dirty="0" smtClean="0"/>
              <a:t>‘</a:t>
            </a:r>
            <a:r>
              <a:rPr lang="en-US" dirty="0"/>
              <a:t>Solution Explorer’ </a:t>
            </a:r>
            <a:r>
              <a:rPr lang="en-US" dirty="0" smtClean="0"/>
              <a:t>        </a:t>
            </a:r>
            <a:r>
              <a:rPr lang="en-US" dirty="0" smtClean="0">
                <a:sym typeface="Wingdings" panose="05000000000000000000" pitchFamily="2" charset="2"/>
              </a:rPr>
              <a:t> </a:t>
            </a:r>
          </a:p>
          <a:p>
            <a:pPr marL="511175" lvl="1" indent="0">
              <a:buNone/>
            </a:pPr>
            <a:r>
              <a:rPr lang="en-US" dirty="0" smtClean="0"/>
              <a:t>right </a:t>
            </a:r>
            <a:r>
              <a:rPr lang="en-US" dirty="0"/>
              <a:t>click project name </a:t>
            </a:r>
            <a:r>
              <a:rPr lang="en-US" dirty="0" smtClean="0">
                <a:sym typeface="Wingdings" panose="05000000000000000000" pitchFamily="2" charset="2"/>
              </a:rPr>
              <a:t></a:t>
            </a:r>
          </a:p>
          <a:p>
            <a:pPr marL="511175" lvl="1" indent="0">
              <a:buNone/>
            </a:pPr>
            <a:r>
              <a:rPr lang="en-US" dirty="0" smtClean="0"/>
              <a:t>‘</a:t>
            </a:r>
            <a:r>
              <a:rPr lang="en-US" dirty="0"/>
              <a:t>Build Dependencies’ </a:t>
            </a:r>
            <a:r>
              <a:rPr lang="en-US" dirty="0" smtClean="0"/>
              <a:t>    </a:t>
            </a:r>
            <a:r>
              <a:rPr lang="en-US" dirty="0" smtClean="0">
                <a:sym typeface="Wingdings" panose="05000000000000000000" pitchFamily="2" charset="2"/>
              </a:rPr>
              <a:t></a:t>
            </a:r>
          </a:p>
          <a:p>
            <a:pPr marL="511175" lvl="1" indent="0">
              <a:buNone/>
            </a:pPr>
            <a:r>
              <a:rPr lang="en-US" dirty="0" smtClean="0"/>
              <a:t>‘</a:t>
            </a:r>
            <a:r>
              <a:rPr lang="en-US" dirty="0"/>
              <a:t>Build Customizations…’ </a:t>
            </a:r>
            <a:r>
              <a:rPr lang="en-US" dirty="0" smtClean="0">
                <a:sym typeface="Wingdings" panose="05000000000000000000" pitchFamily="2" charset="2"/>
              </a:rPr>
              <a:t></a:t>
            </a:r>
          </a:p>
          <a:p>
            <a:pPr marL="511175" lvl="1" indent="0">
              <a:buNone/>
            </a:pPr>
            <a:r>
              <a:rPr lang="en-US" dirty="0" smtClean="0"/>
              <a:t>‘</a:t>
            </a:r>
            <a:r>
              <a:rPr lang="en-US" dirty="0"/>
              <a:t>CUDA 6.5’</a:t>
            </a: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858" y="405932"/>
            <a:ext cx="4659465" cy="42284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285" y="2982191"/>
            <a:ext cx="4518314" cy="2812725"/>
          </a:xfrm>
          <a:prstGeom prst="rect">
            <a:avLst/>
          </a:prstGeom>
        </p:spPr>
      </p:pic>
      <p:sp>
        <p:nvSpPr>
          <p:cNvPr id="12" name="TextBox 11"/>
          <p:cNvSpPr txBox="1"/>
          <p:nvPr/>
        </p:nvSpPr>
        <p:spPr>
          <a:xfrm>
            <a:off x="6047599" y="249382"/>
            <a:ext cx="2130046" cy="1007918"/>
          </a:xfrm>
          <a:prstGeom prst="rect">
            <a:avLst/>
          </a:prstGeom>
          <a:solidFill>
            <a:schemeClr val="tx1"/>
          </a:solidFill>
        </p:spPr>
        <p:txBody>
          <a:bodyPr wrap="square" rtlCol="0">
            <a:spAutoFit/>
          </a:bodyPr>
          <a:lstStyle/>
          <a:p>
            <a:pPr algn="ctr"/>
            <a:endParaRPr lang="en-US" dirty="0" smtClean="0">
              <a:solidFill>
                <a:schemeClr val="bg2"/>
              </a:solidFill>
              <a:latin typeface="Trebuchet MS" pitchFamily="34" charset="0"/>
            </a:endParaRPr>
          </a:p>
        </p:txBody>
      </p:sp>
      <p:sp>
        <p:nvSpPr>
          <p:cNvPr id="13" name="TextBox 12"/>
          <p:cNvSpPr txBox="1"/>
          <p:nvPr/>
        </p:nvSpPr>
        <p:spPr>
          <a:xfrm>
            <a:off x="7367155" y="93518"/>
            <a:ext cx="3605645" cy="369332"/>
          </a:xfrm>
          <a:prstGeom prst="rect">
            <a:avLst/>
          </a:prstGeom>
          <a:solidFill>
            <a:schemeClr val="tx1"/>
          </a:solidFill>
        </p:spPr>
        <p:txBody>
          <a:bodyPr wrap="square" rtlCol="0">
            <a:spAutoFit/>
          </a:bodyPr>
          <a:lstStyle/>
          <a:p>
            <a:pPr algn="ctr"/>
            <a:endParaRPr lang="en-US" dirty="0" smtClean="0">
              <a:solidFill>
                <a:schemeClr val="bg2"/>
              </a:solidFill>
              <a:latin typeface="Trebuchet MS" pitchFamily="34" charset="0"/>
            </a:endParaRPr>
          </a:p>
        </p:txBody>
      </p:sp>
    </p:spTree>
    <p:extLst>
      <p:ext uri="{BB962C8B-B14F-4D97-AF65-F5344CB8AC3E}">
        <p14:creationId xmlns:p14="http://schemas.microsoft.com/office/powerpoint/2010/main" val="384134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1162" y="251709"/>
            <a:ext cx="8996230" cy="4582300"/>
          </a:xfrm>
        </p:spPr>
        <p:txBody>
          <a:bodyPr/>
          <a:lstStyle/>
          <a:p>
            <a:pPr marL="0" lvl="0" indent="0">
              <a:buNone/>
            </a:pPr>
            <a:r>
              <a:rPr lang="en-US" dirty="0" smtClean="0"/>
              <a:t>7. Add </a:t>
            </a:r>
            <a:r>
              <a:rPr lang="en-US" dirty="0"/>
              <a:t>cuda and cuda accelerated libraries into Visual Studio</a:t>
            </a:r>
          </a:p>
          <a:p>
            <a:pPr marL="511175" lvl="1" indent="0">
              <a:buNone/>
            </a:pPr>
            <a:r>
              <a:rPr lang="en-US" dirty="0"/>
              <a:t>Right project name in ‘Solution </a:t>
            </a:r>
            <a:r>
              <a:rPr lang="en-US" dirty="0" smtClean="0"/>
              <a:t>Explorer’ </a:t>
            </a:r>
            <a:r>
              <a:rPr lang="en-US" dirty="0" smtClean="0">
                <a:sym typeface="Wingdings" panose="05000000000000000000" pitchFamily="2" charset="2"/>
              </a:rPr>
              <a:t></a:t>
            </a:r>
          </a:p>
          <a:p>
            <a:pPr marL="511175" lvl="1" indent="0">
              <a:buNone/>
            </a:pPr>
            <a:r>
              <a:rPr lang="en-US" dirty="0" smtClean="0"/>
              <a:t>‘</a:t>
            </a:r>
            <a:r>
              <a:rPr lang="en-US" dirty="0"/>
              <a:t>Properties’ </a:t>
            </a:r>
            <a:r>
              <a:rPr lang="en-US" dirty="0" smtClean="0"/>
              <a:t> </a:t>
            </a:r>
            <a:r>
              <a:rPr lang="en-US" dirty="0" smtClean="0">
                <a:sym typeface="Wingdings" panose="05000000000000000000" pitchFamily="2" charset="2"/>
              </a:rPr>
              <a:t> </a:t>
            </a:r>
            <a:r>
              <a:rPr lang="en-US" dirty="0" smtClean="0"/>
              <a:t>‘Linker’ </a:t>
            </a:r>
            <a:r>
              <a:rPr lang="en-US" dirty="0" smtClean="0">
                <a:sym typeface="Wingdings" panose="05000000000000000000" pitchFamily="2" charset="2"/>
              </a:rPr>
              <a:t></a:t>
            </a:r>
            <a:r>
              <a:rPr lang="en-US" dirty="0" smtClean="0"/>
              <a:t> </a:t>
            </a:r>
            <a:r>
              <a:rPr lang="en-US" dirty="0"/>
              <a:t>‘Input’ </a:t>
            </a:r>
            <a:r>
              <a:rPr lang="en-US" dirty="0" smtClean="0">
                <a:sym typeface="Wingdings" panose="05000000000000000000" pitchFamily="2" charset="2"/>
              </a:rPr>
              <a:t> </a:t>
            </a:r>
            <a:r>
              <a:rPr lang="en-US" dirty="0" smtClean="0"/>
              <a:t>’Additional </a:t>
            </a:r>
            <a:r>
              <a:rPr lang="en-US" dirty="0"/>
              <a:t>Dependencies’ </a:t>
            </a:r>
            <a:endParaRPr lang="en-US" dirty="0" smtClean="0"/>
          </a:p>
          <a:p>
            <a:pPr marL="511175" lvl="1" indent="0">
              <a:buNone/>
            </a:pPr>
            <a:r>
              <a:rPr lang="en-US" dirty="0" smtClean="0"/>
              <a:t>Add </a:t>
            </a:r>
            <a:r>
              <a:rPr lang="en-US" dirty="0"/>
              <a:t>“cufft.lib” and “cudart.lib” </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654" y="1931617"/>
            <a:ext cx="6996978" cy="4040990"/>
          </a:xfrm>
          <a:prstGeom prst="rect">
            <a:avLst/>
          </a:prstGeom>
        </p:spPr>
      </p:pic>
    </p:spTree>
    <p:extLst>
      <p:ext uri="{BB962C8B-B14F-4D97-AF65-F5344CB8AC3E}">
        <p14:creationId xmlns:p14="http://schemas.microsoft.com/office/powerpoint/2010/main" val="378788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417" y="-133442"/>
            <a:ext cx="8996230" cy="1068176"/>
          </a:xfrm>
        </p:spPr>
        <p:txBody>
          <a:bodyPr/>
          <a:lstStyle/>
          <a:p>
            <a:r>
              <a:rPr lang="en-US" dirty="0" smtClean="0"/>
              <a:t>2. Deploy CUDA Libraries to R</a:t>
            </a:r>
            <a:endParaRPr lang="en-US" dirty="0"/>
          </a:p>
        </p:txBody>
      </p:sp>
      <p:grpSp>
        <p:nvGrpSpPr>
          <p:cNvPr id="4" name="Group 3"/>
          <p:cNvGrpSpPr/>
          <p:nvPr/>
        </p:nvGrpSpPr>
        <p:grpSpPr>
          <a:xfrm>
            <a:off x="2610417" y="2265218"/>
            <a:ext cx="5764656" cy="2358736"/>
            <a:chOff x="1644062" y="2389908"/>
            <a:chExt cx="8664081" cy="3865420"/>
          </a:xfrm>
        </p:grpSpPr>
        <p:pic>
          <p:nvPicPr>
            <p:cNvPr id="5" name="Picture 4"/>
            <p:cNvPicPr>
              <a:picLocks noChangeAspect="1"/>
            </p:cNvPicPr>
            <p:nvPr/>
          </p:nvPicPr>
          <p:blipFill>
            <a:blip r:embed="rId3"/>
            <a:stretch>
              <a:fillRect/>
            </a:stretch>
          </p:blipFill>
          <p:spPr>
            <a:xfrm>
              <a:off x="1644062" y="2389908"/>
              <a:ext cx="8664081" cy="1233605"/>
            </a:xfrm>
            <a:prstGeom prst="rect">
              <a:avLst/>
            </a:prstGeom>
          </p:spPr>
        </p:pic>
        <p:pic>
          <p:nvPicPr>
            <p:cNvPr id="6" name="Picture 5"/>
            <p:cNvPicPr>
              <a:picLocks noChangeAspect="1"/>
            </p:cNvPicPr>
            <p:nvPr/>
          </p:nvPicPr>
          <p:blipFill>
            <a:blip r:embed="rId4"/>
            <a:stretch>
              <a:fillRect/>
            </a:stretch>
          </p:blipFill>
          <p:spPr>
            <a:xfrm>
              <a:off x="1644062" y="3623515"/>
              <a:ext cx="8664081" cy="1312168"/>
            </a:xfrm>
            <a:prstGeom prst="rect">
              <a:avLst/>
            </a:prstGeom>
          </p:spPr>
        </p:pic>
        <p:pic>
          <p:nvPicPr>
            <p:cNvPr id="7" name="Picture 6"/>
            <p:cNvPicPr>
              <a:picLocks noChangeAspect="1"/>
            </p:cNvPicPr>
            <p:nvPr/>
          </p:nvPicPr>
          <p:blipFill>
            <a:blip r:embed="rId5"/>
            <a:stretch>
              <a:fillRect/>
            </a:stretch>
          </p:blipFill>
          <p:spPr>
            <a:xfrm>
              <a:off x="1644062" y="4935684"/>
              <a:ext cx="8664081" cy="1319644"/>
            </a:xfrm>
            <a:prstGeom prst="rect">
              <a:avLst/>
            </a:prstGeom>
          </p:spPr>
        </p:pic>
      </p:grpSp>
      <p:sp>
        <p:nvSpPr>
          <p:cNvPr id="8" name="Content Placeholder 7"/>
          <p:cNvSpPr>
            <a:spLocks noGrp="1"/>
          </p:cNvSpPr>
          <p:nvPr>
            <p:ph idx="1"/>
          </p:nvPr>
        </p:nvSpPr>
        <p:spPr>
          <a:xfrm>
            <a:off x="1560935" y="1062200"/>
            <a:ext cx="8539029" cy="1764127"/>
          </a:xfrm>
        </p:spPr>
        <p:txBody>
          <a:bodyPr/>
          <a:lstStyle/>
          <a:p>
            <a:pPr>
              <a:buFont typeface="Wingdings" panose="05000000000000000000" pitchFamily="2" charset="2"/>
              <a:buChar char="Ø"/>
            </a:pPr>
            <a:r>
              <a:rPr lang="en-US" dirty="0"/>
              <a:t> Excellent usability, portability and performance</a:t>
            </a:r>
          </a:p>
          <a:p>
            <a:pPr>
              <a:buFont typeface="Wingdings" panose="05000000000000000000" pitchFamily="2" charset="2"/>
              <a:buChar char="Ø"/>
            </a:pPr>
            <a:r>
              <a:rPr lang="en-US" dirty="0"/>
              <a:t> Less development efforts and risks</a:t>
            </a:r>
          </a:p>
          <a:p>
            <a:pPr marL="0" indent="0">
              <a:buNone/>
            </a:pPr>
            <a:endParaRPr lang="en-US" dirty="0"/>
          </a:p>
        </p:txBody>
      </p:sp>
      <p:sp>
        <p:nvSpPr>
          <p:cNvPr id="10" name="TextBox 9"/>
          <p:cNvSpPr txBox="1"/>
          <p:nvPr/>
        </p:nvSpPr>
        <p:spPr>
          <a:xfrm>
            <a:off x="2146872" y="4873336"/>
            <a:ext cx="6691746" cy="369332"/>
          </a:xfrm>
          <a:prstGeom prst="rect">
            <a:avLst/>
          </a:prstGeom>
          <a:noFill/>
        </p:spPr>
        <p:txBody>
          <a:bodyPr wrap="square" rtlCol="0">
            <a:spAutoFit/>
          </a:bodyPr>
          <a:lstStyle/>
          <a:p>
            <a:pPr algn="ctr"/>
            <a:r>
              <a:rPr lang="en-US" dirty="0">
                <a:solidFill>
                  <a:schemeClr val="bg2"/>
                </a:solidFill>
                <a:latin typeface="Trebuchet MS" pitchFamily="34" charset="0"/>
              </a:rPr>
              <a:t>https://developer.nvidia.com/gpu-accelerated-libraries</a:t>
            </a:r>
            <a:endParaRPr lang="en-US" dirty="0" smtClean="0">
              <a:solidFill>
                <a:schemeClr val="bg2"/>
              </a:solidFill>
              <a:latin typeface="Trebuchet MS" pitchFamily="34" charset="0"/>
            </a:endParaRPr>
          </a:p>
        </p:txBody>
      </p:sp>
    </p:spTree>
    <p:extLst>
      <p:ext uri="{BB962C8B-B14F-4D97-AF65-F5344CB8AC3E}">
        <p14:creationId xmlns:p14="http://schemas.microsoft.com/office/powerpoint/2010/main" val="420503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56265" y="109253"/>
            <a:ext cx="7377545" cy="4119847"/>
            <a:chOff x="2098964" y="1234066"/>
            <a:chExt cx="8695160" cy="480487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744" y="1423554"/>
              <a:ext cx="7717380" cy="4281055"/>
            </a:xfrm>
            <a:prstGeom prst="rect">
              <a:avLst/>
            </a:prstGeom>
          </p:spPr>
        </p:pic>
        <p:sp>
          <p:nvSpPr>
            <p:cNvPr id="6" name="TextBox 5"/>
            <p:cNvSpPr txBox="1"/>
            <p:nvPr/>
          </p:nvSpPr>
          <p:spPr>
            <a:xfrm>
              <a:off x="3076744" y="1234066"/>
              <a:ext cx="4124156" cy="2031325"/>
            </a:xfrm>
            <a:prstGeom prst="rect">
              <a:avLst/>
            </a:prstGeom>
            <a:solidFill>
              <a:schemeClr val="tx1"/>
            </a:solidFill>
          </p:spPr>
          <p:txBody>
            <a:bodyPr wrap="square" rtlCol="0">
              <a:spAutoFit/>
            </a:bodyPr>
            <a:lstStyle/>
            <a:p>
              <a:pPr algn="ctr"/>
              <a:endParaRPr lang="en-US" dirty="0" smtClean="0">
                <a:solidFill>
                  <a:schemeClr val="bg2"/>
                </a:solidFill>
                <a:latin typeface="Trebuchet MS" pitchFamily="34" charset="0"/>
              </a:endParaRPr>
            </a:p>
            <a:p>
              <a:pPr algn="ctr"/>
              <a:endParaRPr lang="en-US" dirty="0">
                <a:solidFill>
                  <a:schemeClr val="bg2"/>
                </a:solidFill>
                <a:latin typeface="Trebuchet MS" pitchFamily="34" charset="0"/>
              </a:endParaRPr>
            </a:p>
            <a:p>
              <a:pPr algn="ctr"/>
              <a:endParaRPr lang="en-US" dirty="0" smtClean="0">
                <a:solidFill>
                  <a:schemeClr val="bg2"/>
                </a:solidFill>
                <a:latin typeface="Trebuchet MS" pitchFamily="34" charset="0"/>
              </a:endParaRPr>
            </a:p>
            <a:p>
              <a:pPr algn="ctr"/>
              <a:endParaRPr lang="en-US" dirty="0">
                <a:solidFill>
                  <a:schemeClr val="bg2"/>
                </a:solidFill>
                <a:latin typeface="Trebuchet MS" pitchFamily="34" charset="0"/>
              </a:endParaRPr>
            </a:p>
            <a:p>
              <a:pPr algn="ctr"/>
              <a:endParaRPr lang="en-US" dirty="0" smtClean="0">
                <a:solidFill>
                  <a:schemeClr val="bg2"/>
                </a:solidFill>
                <a:latin typeface="Trebuchet MS" pitchFamily="34" charset="0"/>
              </a:endParaRPr>
            </a:p>
            <a:p>
              <a:pPr algn="ctr"/>
              <a:endParaRPr lang="en-US" dirty="0">
                <a:solidFill>
                  <a:schemeClr val="bg2"/>
                </a:solidFill>
                <a:latin typeface="Trebuchet MS" pitchFamily="34" charset="0"/>
              </a:endParaRPr>
            </a:p>
            <a:p>
              <a:pPr algn="ctr"/>
              <a:endParaRPr lang="en-US" dirty="0" smtClean="0">
                <a:solidFill>
                  <a:schemeClr val="bg2"/>
                </a:solidFill>
                <a:latin typeface="Trebuchet MS" pitchFamily="34" charset="0"/>
              </a:endParaRPr>
            </a:p>
          </p:txBody>
        </p:sp>
        <p:sp>
          <p:nvSpPr>
            <p:cNvPr id="7" name="TextBox 6"/>
            <p:cNvSpPr txBox="1"/>
            <p:nvPr/>
          </p:nvSpPr>
          <p:spPr>
            <a:xfrm>
              <a:off x="3045571" y="4561608"/>
              <a:ext cx="2794120" cy="1477328"/>
            </a:xfrm>
            <a:prstGeom prst="rect">
              <a:avLst/>
            </a:prstGeom>
            <a:solidFill>
              <a:schemeClr val="tx1"/>
            </a:solidFill>
          </p:spPr>
          <p:txBody>
            <a:bodyPr wrap="square" rtlCol="0">
              <a:spAutoFit/>
            </a:bodyPr>
            <a:lstStyle/>
            <a:p>
              <a:pPr algn="ctr"/>
              <a:endParaRPr lang="en-US" dirty="0" smtClean="0">
                <a:solidFill>
                  <a:schemeClr val="bg2"/>
                </a:solidFill>
                <a:latin typeface="Trebuchet MS" pitchFamily="34" charset="0"/>
              </a:endParaRPr>
            </a:p>
            <a:p>
              <a:pPr algn="ctr"/>
              <a:endParaRPr lang="en-US" dirty="0">
                <a:solidFill>
                  <a:schemeClr val="bg2"/>
                </a:solidFill>
                <a:latin typeface="Trebuchet MS" pitchFamily="34" charset="0"/>
              </a:endParaRPr>
            </a:p>
            <a:p>
              <a:pPr algn="ctr"/>
              <a:endParaRPr lang="en-US" dirty="0" smtClean="0">
                <a:solidFill>
                  <a:schemeClr val="bg2"/>
                </a:solidFill>
                <a:latin typeface="Trebuchet MS" pitchFamily="34" charset="0"/>
              </a:endParaRPr>
            </a:p>
            <a:p>
              <a:pPr algn="ctr"/>
              <a:endParaRPr lang="en-US" dirty="0">
                <a:solidFill>
                  <a:schemeClr val="bg2"/>
                </a:solidFill>
                <a:latin typeface="Trebuchet MS" pitchFamily="34" charset="0"/>
              </a:endParaRPr>
            </a:p>
            <a:p>
              <a:pPr algn="ctr"/>
              <a:endParaRPr lang="en-US" dirty="0" smtClean="0">
                <a:solidFill>
                  <a:schemeClr val="bg2"/>
                </a:solidFill>
                <a:latin typeface="Trebuchet MS" pitchFamily="34" charset="0"/>
              </a:endParaRPr>
            </a:p>
          </p:txBody>
        </p:sp>
        <p:sp>
          <p:nvSpPr>
            <p:cNvPr id="8" name="TextBox 7"/>
            <p:cNvSpPr txBox="1"/>
            <p:nvPr/>
          </p:nvSpPr>
          <p:spPr>
            <a:xfrm>
              <a:off x="2098964" y="3127664"/>
              <a:ext cx="1298863" cy="1683327"/>
            </a:xfrm>
            <a:prstGeom prst="rect">
              <a:avLst/>
            </a:prstGeom>
            <a:solidFill>
              <a:schemeClr val="tx1"/>
            </a:solidFill>
          </p:spPr>
          <p:txBody>
            <a:bodyPr wrap="square" rtlCol="0">
              <a:spAutoFit/>
            </a:bodyPr>
            <a:lstStyle/>
            <a:p>
              <a:pPr algn="ctr"/>
              <a:endParaRPr lang="en-US" dirty="0" smtClean="0">
                <a:solidFill>
                  <a:schemeClr val="bg2"/>
                </a:solidFill>
                <a:latin typeface="Trebuchet MS" pitchFamily="34" charset="0"/>
              </a:endParaRPr>
            </a:p>
          </p:txBody>
        </p:sp>
      </p:grpSp>
      <p:sp>
        <p:nvSpPr>
          <p:cNvPr id="3" name="Content Placeholder 2"/>
          <p:cNvSpPr>
            <a:spLocks noGrp="1"/>
          </p:cNvSpPr>
          <p:nvPr>
            <p:ph idx="1"/>
          </p:nvPr>
        </p:nvSpPr>
        <p:spPr>
          <a:xfrm>
            <a:off x="1342725" y="511483"/>
            <a:ext cx="8996230" cy="4582300"/>
          </a:xfrm>
        </p:spPr>
        <p:txBody>
          <a:bodyPr/>
          <a:lstStyle/>
          <a:p>
            <a:pPr marL="0" lvl="0" indent="0">
              <a:buNone/>
            </a:pPr>
            <a:r>
              <a:rPr lang="en-US" dirty="0" smtClean="0"/>
              <a:t>8. </a:t>
            </a:r>
            <a:r>
              <a:rPr lang="en-US" dirty="0"/>
              <a:t>Add CUDA source code file with .cu suffix</a:t>
            </a:r>
          </a:p>
          <a:p>
            <a:pPr marL="511175" lvl="1" indent="0">
              <a:buNone/>
            </a:pPr>
            <a:r>
              <a:rPr lang="en-US" dirty="0" smtClean="0"/>
              <a:t>Right </a:t>
            </a:r>
            <a:r>
              <a:rPr lang="en-US" dirty="0"/>
              <a:t>click “Source Files” in “Solution Explorer” </a:t>
            </a:r>
            <a:endParaRPr lang="en-US" dirty="0" smtClean="0"/>
          </a:p>
          <a:p>
            <a:pPr marL="854075" lvl="1" indent="-342900">
              <a:buFont typeface="Wingdings" panose="05000000000000000000" pitchFamily="2" charset="2"/>
              <a:buChar char="à"/>
            </a:pPr>
            <a:r>
              <a:rPr lang="en-US" dirty="0" smtClean="0"/>
              <a:t>‘</a:t>
            </a:r>
            <a:r>
              <a:rPr lang="en-US" dirty="0"/>
              <a:t>Add’ </a:t>
            </a:r>
            <a:endParaRPr lang="en-US" dirty="0" smtClean="0"/>
          </a:p>
          <a:p>
            <a:pPr marL="854075" lvl="1" indent="-342900">
              <a:buFont typeface="Wingdings" panose="05000000000000000000" pitchFamily="2" charset="2"/>
              <a:buChar char="à"/>
            </a:pPr>
            <a:r>
              <a:rPr lang="en-US" dirty="0" smtClean="0"/>
              <a:t>‘</a:t>
            </a:r>
            <a:r>
              <a:rPr lang="en-US" dirty="0"/>
              <a:t>New Item</a:t>
            </a:r>
            <a:r>
              <a:rPr lang="en-US" dirty="0" smtClean="0"/>
              <a:t>’</a:t>
            </a:r>
          </a:p>
          <a:p>
            <a:pPr marL="854075" lvl="1" indent="-342900">
              <a:buFont typeface="Wingdings" panose="05000000000000000000" pitchFamily="2" charset="2"/>
              <a:buChar char="à"/>
            </a:pPr>
            <a:r>
              <a:rPr lang="en-US" dirty="0" smtClean="0"/>
              <a:t>‘</a:t>
            </a:r>
            <a:r>
              <a:rPr lang="en-US" dirty="0"/>
              <a:t>C++ File(.cpp)’ </a:t>
            </a:r>
            <a:endParaRPr lang="en-US" dirty="0" smtClean="0"/>
          </a:p>
          <a:p>
            <a:pPr marL="854075" lvl="1" indent="-342900">
              <a:buFont typeface="Wingdings" panose="05000000000000000000" pitchFamily="2" charset="2"/>
              <a:buChar char="à"/>
            </a:pPr>
            <a:r>
              <a:rPr lang="en-US" dirty="0" smtClean="0"/>
              <a:t> </a:t>
            </a:r>
            <a:r>
              <a:rPr lang="en-US" dirty="0"/>
              <a:t>type cuFFt.cu</a:t>
            </a:r>
          </a:p>
          <a:p>
            <a:pPr marL="0" indent="0">
              <a:buNone/>
            </a:pP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7751" y="3072376"/>
            <a:ext cx="4277729" cy="2954351"/>
          </a:xfrm>
          <a:prstGeom prst="rect">
            <a:avLst/>
          </a:prstGeom>
        </p:spPr>
      </p:pic>
    </p:spTree>
    <p:extLst>
      <p:ext uri="{BB962C8B-B14F-4D97-AF65-F5344CB8AC3E}">
        <p14:creationId xmlns:p14="http://schemas.microsoft.com/office/powerpoint/2010/main" val="8480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6244" y="366009"/>
            <a:ext cx="8996230" cy="4582300"/>
          </a:xfrm>
        </p:spPr>
        <p:txBody>
          <a:bodyPr/>
          <a:lstStyle/>
          <a:p>
            <a:pPr marL="511175" lvl="1" indent="0">
              <a:buNone/>
            </a:pPr>
            <a:r>
              <a:rPr lang="en-US" dirty="0" smtClean="0"/>
              <a:t>- Check </a:t>
            </a:r>
            <a:r>
              <a:rPr lang="en-US" dirty="0"/>
              <a:t>the ‘Item type’ of cuFFT.cu by right clicking filename (cuFFT.cu) and selecting ‘Properties’.</a:t>
            </a:r>
          </a:p>
          <a:p>
            <a:pPr marL="511175" lvl="1" indent="0">
              <a:buNone/>
            </a:pPr>
            <a:r>
              <a:rPr lang="en-US" dirty="0" smtClean="0"/>
              <a:t>- The </a:t>
            </a:r>
            <a:r>
              <a:rPr lang="en-US" dirty="0"/>
              <a:t>type should be ‘CUDA C/C++’; otherwise, change to CUDA type.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975" y="1684627"/>
            <a:ext cx="6973315" cy="3990804"/>
          </a:xfrm>
          <a:prstGeom prst="rect">
            <a:avLst/>
          </a:prstGeom>
        </p:spPr>
      </p:pic>
    </p:spTree>
    <p:extLst>
      <p:ext uri="{BB962C8B-B14F-4D97-AF65-F5344CB8AC3E}">
        <p14:creationId xmlns:p14="http://schemas.microsoft.com/office/powerpoint/2010/main" val="80585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5852" y="501092"/>
            <a:ext cx="8996230" cy="4582300"/>
          </a:xfrm>
        </p:spPr>
        <p:txBody>
          <a:bodyPr/>
          <a:lstStyle/>
          <a:p>
            <a:pPr marL="0" lvl="0" indent="0">
              <a:buNone/>
            </a:pPr>
            <a:r>
              <a:rPr lang="en-US" dirty="0" smtClean="0"/>
              <a:t>9. </a:t>
            </a:r>
            <a:r>
              <a:rPr lang="en-US" dirty="0"/>
              <a:t>Change to 64bit in case you are using 64bit R and CUDA</a:t>
            </a:r>
          </a:p>
          <a:p>
            <a:pPr lvl="1">
              <a:buFont typeface="Wingdings" panose="05000000000000000000" pitchFamily="2" charset="2"/>
              <a:buChar char="à"/>
            </a:pPr>
            <a:r>
              <a:rPr lang="en-US" dirty="0" smtClean="0"/>
              <a:t>‘Build’ </a:t>
            </a:r>
          </a:p>
          <a:p>
            <a:pPr lvl="1">
              <a:buFont typeface="Wingdings" panose="05000000000000000000" pitchFamily="2" charset="2"/>
              <a:buChar char="à"/>
            </a:pPr>
            <a:r>
              <a:rPr lang="en-US" dirty="0" smtClean="0"/>
              <a:t>‘</a:t>
            </a:r>
            <a:r>
              <a:rPr lang="en-US" dirty="0"/>
              <a:t>Configuration Manager’ </a:t>
            </a:r>
            <a:endParaRPr lang="en-US" dirty="0" smtClean="0"/>
          </a:p>
          <a:p>
            <a:pPr lvl="1">
              <a:buFont typeface="Wingdings" panose="05000000000000000000" pitchFamily="2" charset="2"/>
              <a:buChar char="à"/>
            </a:pPr>
            <a:r>
              <a:rPr lang="en-US" dirty="0" smtClean="0"/>
              <a:t> </a:t>
            </a:r>
            <a:r>
              <a:rPr lang="en-US" dirty="0"/>
              <a:t>‘Active solution platform:’ </a:t>
            </a:r>
            <a:endParaRPr lang="en-US" dirty="0" smtClean="0"/>
          </a:p>
          <a:p>
            <a:pPr lvl="1">
              <a:buFont typeface="Wingdings" panose="05000000000000000000" pitchFamily="2" charset="2"/>
              <a:buChar char="à"/>
            </a:pPr>
            <a:r>
              <a:rPr lang="en-US" dirty="0" smtClean="0"/>
              <a:t> ‘</a:t>
            </a:r>
            <a:r>
              <a:rPr lang="en-US" dirty="0"/>
              <a:t>New’ </a:t>
            </a:r>
          </a:p>
          <a:p>
            <a:pPr lvl="1">
              <a:buFont typeface="Wingdings" panose="05000000000000000000" pitchFamily="2" charset="2"/>
              <a:buChar char="à"/>
            </a:pPr>
            <a:r>
              <a:rPr lang="en-US" dirty="0" smtClean="0"/>
              <a:t>  select </a:t>
            </a:r>
            <a:r>
              <a:rPr lang="en-US" dirty="0"/>
              <a:t>‘x64’</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38" y="2992221"/>
            <a:ext cx="3762375" cy="28289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99" y="2210146"/>
            <a:ext cx="5005043" cy="3611000"/>
          </a:xfrm>
          <a:prstGeom prst="rect">
            <a:avLst/>
          </a:prstGeom>
        </p:spPr>
      </p:pic>
    </p:spTree>
    <p:extLst>
      <p:ext uri="{BB962C8B-B14F-4D97-AF65-F5344CB8AC3E}">
        <p14:creationId xmlns:p14="http://schemas.microsoft.com/office/powerpoint/2010/main" val="286947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9207" y="241319"/>
            <a:ext cx="8996230" cy="4582300"/>
          </a:xfrm>
        </p:spPr>
        <p:txBody>
          <a:bodyPr/>
          <a:lstStyle/>
          <a:p>
            <a:pPr marL="0" lvl="0" indent="0">
              <a:buNone/>
            </a:pPr>
            <a:r>
              <a:rPr lang="en-US" dirty="0" smtClean="0"/>
              <a:t>10.</a:t>
            </a:r>
            <a:r>
              <a:rPr lang="en-US" dirty="0"/>
              <a:t> Select 64bit CUDA and shared runtime</a:t>
            </a:r>
          </a:p>
          <a:p>
            <a:pPr lvl="1">
              <a:buFont typeface="Wingdings" panose="05000000000000000000" pitchFamily="2" charset="2"/>
              <a:buChar char="à"/>
            </a:pPr>
            <a:r>
              <a:rPr lang="en-US" dirty="0" smtClean="0"/>
              <a:t>Right </a:t>
            </a:r>
            <a:r>
              <a:rPr lang="en-US" dirty="0"/>
              <a:t>project name in ‘Solution Explorer’ </a:t>
            </a:r>
            <a:endParaRPr lang="en-US" dirty="0" smtClean="0"/>
          </a:p>
          <a:p>
            <a:pPr lvl="1">
              <a:buFont typeface="Wingdings" panose="05000000000000000000" pitchFamily="2" charset="2"/>
              <a:buChar char="à"/>
            </a:pPr>
            <a:r>
              <a:rPr lang="en-US" dirty="0" smtClean="0"/>
              <a:t>‘</a:t>
            </a:r>
            <a:r>
              <a:rPr lang="en-US" dirty="0"/>
              <a:t>Properties’ </a:t>
            </a:r>
            <a:r>
              <a:rPr lang="en-US" dirty="0" smtClean="0"/>
              <a:t> </a:t>
            </a:r>
            <a:r>
              <a:rPr lang="en-US" dirty="0" smtClean="0">
                <a:sym typeface="Wingdings" panose="05000000000000000000" pitchFamily="2" charset="2"/>
              </a:rPr>
              <a:t> </a:t>
            </a:r>
            <a:r>
              <a:rPr lang="en-US" dirty="0" smtClean="0"/>
              <a:t>‘</a:t>
            </a:r>
            <a:r>
              <a:rPr lang="en-US" dirty="0"/>
              <a:t>CUDA C/C++’ </a:t>
            </a:r>
            <a:r>
              <a:rPr lang="en-US" dirty="0" smtClean="0">
                <a:sym typeface="Wingdings" panose="05000000000000000000" pitchFamily="2" charset="2"/>
              </a:rPr>
              <a:t> </a:t>
            </a:r>
            <a:r>
              <a:rPr lang="en-US" dirty="0" smtClean="0"/>
              <a:t>‘</a:t>
            </a:r>
            <a:r>
              <a:rPr lang="en-US" dirty="0"/>
              <a:t>Common’ </a:t>
            </a:r>
            <a:r>
              <a:rPr lang="en-US" dirty="0" smtClean="0"/>
              <a:t> </a:t>
            </a:r>
          </a:p>
          <a:p>
            <a:pPr marL="457200" lvl="1" indent="0">
              <a:buNone/>
            </a:pPr>
            <a:r>
              <a:rPr lang="en-US" dirty="0" smtClean="0"/>
              <a:t>Select :</a:t>
            </a:r>
          </a:p>
          <a:p>
            <a:pPr marL="457200" lvl="1" indent="0">
              <a:buNone/>
            </a:pPr>
            <a:r>
              <a:rPr lang="en-US" dirty="0"/>
              <a:t> </a:t>
            </a:r>
            <a:r>
              <a:rPr lang="en-US" dirty="0" smtClean="0"/>
              <a:t>   ‘</a:t>
            </a:r>
            <a:r>
              <a:rPr lang="en-US" dirty="0"/>
              <a:t>Shared/dynamic CDUA runtime library’ in CUDA Runtime </a:t>
            </a:r>
          </a:p>
          <a:p>
            <a:pPr marL="457200" lvl="1" indent="0">
              <a:buNone/>
            </a:pPr>
            <a:r>
              <a:rPr lang="en-US" dirty="0" smtClean="0"/>
              <a:t>    ’64-bit </a:t>
            </a:r>
            <a:r>
              <a:rPr lang="en-US" dirty="0"/>
              <a:t>(--machine 64)’ in Target Machine Platform</a:t>
            </a:r>
          </a:p>
          <a:p>
            <a:pPr marL="0" indent="0">
              <a:buNone/>
            </a:pP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372" y="2730419"/>
            <a:ext cx="5496642" cy="3149536"/>
          </a:xfrm>
          <a:prstGeom prst="rect">
            <a:avLst/>
          </a:prstGeom>
        </p:spPr>
      </p:pic>
    </p:spTree>
    <p:extLst>
      <p:ext uri="{BB962C8B-B14F-4D97-AF65-F5344CB8AC3E}">
        <p14:creationId xmlns:p14="http://schemas.microsoft.com/office/powerpoint/2010/main" val="48201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9762" y="542655"/>
            <a:ext cx="8996230" cy="4582300"/>
          </a:xfrm>
        </p:spPr>
        <p:txBody>
          <a:bodyPr/>
          <a:lstStyle/>
          <a:p>
            <a:pPr marL="0" lvl="0" indent="0">
              <a:buNone/>
            </a:pPr>
            <a:r>
              <a:rPr lang="en-US" dirty="0" smtClean="0"/>
              <a:t>11. Copy </a:t>
            </a:r>
            <a:r>
              <a:rPr lang="en-US" dirty="0"/>
              <a:t>your CUDA code into this file</a:t>
            </a:r>
          </a:p>
          <a:p>
            <a:pPr lvl="1"/>
            <a:r>
              <a:rPr lang="en-US" dirty="0"/>
              <a:t>Add necessary header files for </a:t>
            </a:r>
            <a:r>
              <a:rPr lang="en-US" dirty="0" smtClean="0"/>
              <a:t>CUDA</a:t>
            </a:r>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a:t>Declare routines which need to call from R with </a:t>
            </a:r>
            <a:endParaRPr lang="en-US" dirty="0" smtClean="0"/>
          </a:p>
          <a:p>
            <a:pPr marL="457200" lvl="1" indent="0">
              <a:buNone/>
            </a:pPr>
            <a:r>
              <a:rPr lang="en-US" dirty="0">
                <a:solidFill>
                  <a:srgbClr val="FFC000"/>
                </a:solidFill>
              </a:rPr>
              <a:t> </a:t>
            </a:r>
            <a:r>
              <a:rPr lang="en-US" dirty="0" smtClean="0">
                <a:solidFill>
                  <a:srgbClr val="FFC000"/>
                </a:solidFill>
              </a:rPr>
              <a:t>    </a:t>
            </a:r>
            <a:r>
              <a:rPr lang="en-US" dirty="0">
                <a:solidFill>
                  <a:srgbClr val="FFC000"/>
                </a:solidFill>
              </a:rPr>
              <a:t>extern “c” __declspec(dllexport) </a:t>
            </a:r>
          </a:p>
          <a:p>
            <a:pPr lvl="1"/>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693" y="1369435"/>
            <a:ext cx="3676650" cy="1666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724" y="4423497"/>
            <a:ext cx="9378305" cy="460231"/>
          </a:xfrm>
          <a:prstGeom prst="rect">
            <a:avLst/>
          </a:prstGeom>
        </p:spPr>
      </p:pic>
    </p:spTree>
    <p:extLst>
      <p:ext uri="{BB962C8B-B14F-4D97-AF65-F5344CB8AC3E}">
        <p14:creationId xmlns:p14="http://schemas.microsoft.com/office/powerpoint/2010/main" val="376053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8980" y="729692"/>
            <a:ext cx="8996230" cy="4582300"/>
          </a:xfrm>
        </p:spPr>
        <p:txBody>
          <a:bodyPr/>
          <a:lstStyle/>
          <a:p>
            <a:pPr marL="0" lvl="0" indent="0">
              <a:buNone/>
            </a:pPr>
            <a:r>
              <a:rPr lang="en-US" dirty="0" smtClean="0"/>
              <a:t>12. Build Project </a:t>
            </a:r>
            <a:r>
              <a:rPr lang="en-US" dirty="0"/>
              <a:t>and get </a:t>
            </a:r>
            <a:r>
              <a:rPr lang="en-US" dirty="0" smtClean="0"/>
              <a:t>cuFFT.dll</a:t>
            </a:r>
          </a:p>
          <a:p>
            <a:pPr marL="0" lvl="0" indent="0">
              <a:buNone/>
            </a:pPr>
            <a:endParaRPr lang="en-US" dirty="0"/>
          </a:p>
          <a:p>
            <a:pPr marL="0" lvl="0" indent="0">
              <a:buNone/>
            </a:pPr>
            <a:endParaRPr lang="en-US" dirty="0" smtClean="0"/>
          </a:p>
          <a:p>
            <a:pPr marL="0" lvl="0" indent="0">
              <a:buNone/>
            </a:pPr>
            <a:endParaRPr lang="en-US" dirty="0"/>
          </a:p>
          <a:p>
            <a:pPr marL="0" indent="0">
              <a:buNone/>
            </a:pPr>
            <a:r>
              <a:rPr lang="en-US" dirty="0" smtClean="0"/>
              <a:t>13. Load cuFFT.dll in R and check the dll path</a:t>
            </a:r>
          </a:p>
          <a:p>
            <a:pPr marL="0" lvl="0" indent="0">
              <a:buNone/>
            </a:pP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124" y="1393240"/>
            <a:ext cx="8601941" cy="6315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873" y="3116839"/>
            <a:ext cx="6826827" cy="2062271"/>
          </a:xfrm>
          <a:prstGeom prst="rect">
            <a:avLst/>
          </a:prstGeom>
        </p:spPr>
      </p:pic>
    </p:spTree>
    <p:extLst>
      <p:ext uri="{BB962C8B-B14F-4D97-AF65-F5344CB8AC3E}">
        <p14:creationId xmlns:p14="http://schemas.microsoft.com/office/powerpoint/2010/main" val="31426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807" y="708909"/>
            <a:ext cx="8996230" cy="4582300"/>
          </a:xfrm>
        </p:spPr>
        <p:txBody>
          <a:bodyPr/>
          <a:lstStyle/>
          <a:p>
            <a:pPr marL="0" lvl="0" indent="0">
              <a:buNone/>
            </a:pPr>
            <a:r>
              <a:rPr lang="en-US" dirty="0" smtClean="0"/>
              <a:t>14. </a:t>
            </a:r>
            <a:r>
              <a:rPr lang="en-US" dirty="0"/>
              <a:t>Run cuFFT in R on Windows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21" y="1388484"/>
            <a:ext cx="8040564" cy="1011816"/>
          </a:xfrm>
          <a:prstGeom prst="rect">
            <a:avLst/>
          </a:prstGeom>
        </p:spPr>
      </p:pic>
    </p:spTree>
    <p:extLst>
      <p:ext uri="{BB962C8B-B14F-4D97-AF65-F5344CB8AC3E}">
        <p14:creationId xmlns:p14="http://schemas.microsoft.com/office/powerpoint/2010/main" val="190473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07" y="449137"/>
            <a:ext cx="8996230" cy="537999"/>
          </a:xfrm>
        </p:spPr>
        <p:txBody>
          <a:bodyPr/>
          <a:lstStyle/>
          <a:p>
            <a:pPr marL="0" indent="0">
              <a:buNone/>
            </a:pPr>
            <a:r>
              <a:rPr lang="en-US" sz="2800" dirty="0" smtClean="0"/>
              <a:t>Common Errors</a:t>
            </a:r>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solidFill>
                  <a:srgbClr val="92D050"/>
                </a:solidFill>
              </a:rPr>
              <a:t>    solution: </a:t>
            </a:r>
            <a:r>
              <a:rPr lang="en-US" dirty="0">
                <a:solidFill>
                  <a:srgbClr val="92D050"/>
                </a:solidFill>
              </a:rPr>
              <a:t>a</a:t>
            </a:r>
            <a:r>
              <a:rPr lang="en-US" dirty="0" smtClean="0">
                <a:solidFill>
                  <a:srgbClr val="92D050"/>
                </a:solidFill>
              </a:rPr>
              <a:t>dd cudart.lib as in 7) in our Appendix  </a:t>
            </a:r>
          </a:p>
          <a:p>
            <a:pPr marL="0" indent="0">
              <a:buNone/>
            </a:pPr>
            <a:r>
              <a:rPr lang="en-US" dirty="0" smtClean="0"/>
              <a:t>2. DYN load Error</a:t>
            </a:r>
          </a:p>
          <a:p>
            <a:pPr marL="0" indent="0">
              <a:buNone/>
            </a:pPr>
            <a:endParaRPr lang="en-US" dirty="0"/>
          </a:p>
          <a:p>
            <a:pPr marL="0" indent="0">
              <a:buNone/>
            </a:pPr>
            <a:endParaRPr lang="en-US" dirty="0" smtClean="0"/>
          </a:p>
          <a:p>
            <a:pPr marL="0" indent="0">
              <a:buNone/>
            </a:pPr>
            <a:r>
              <a:rPr lang="en-US" dirty="0" smtClean="0">
                <a:solidFill>
                  <a:srgbClr val="92D050"/>
                </a:solidFill>
              </a:rPr>
              <a:t>     </a:t>
            </a:r>
          </a:p>
          <a:p>
            <a:pPr marL="0" indent="0">
              <a:buNone/>
            </a:pPr>
            <a:r>
              <a:rPr lang="en-US" dirty="0">
                <a:solidFill>
                  <a:srgbClr val="92D050"/>
                </a:solidFill>
              </a:rPr>
              <a:t> </a:t>
            </a:r>
            <a:r>
              <a:rPr lang="en-US" dirty="0" smtClean="0">
                <a:solidFill>
                  <a:srgbClr val="92D050"/>
                </a:solidFill>
              </a:rPr>
              <a:t>    solution</a:t>
            </a:r>
            <a:r>
              <a:rPr lang="en-US" dirty="0">
                <a:solidFill>
                  <a:srgbClr val="92D050"/>
                </a:solidFill>
              </a:rPr>
              <a:t>: </a:t>
            </a:r>
            <a:endParaRPr lang="en-US" dirty="0" smtClean="0">
              <a:solidFill>
                <a:srgbClr val="92D050"/>
              </a:solidFill>
            </a:endParaRPr>
          </a:p>
          <a:p>
            <a:pPr marL="0" indent="0">
              <a:buNone/>
            </a:pPr>
            <a:r>
              <a:rPr lang="en-US" dirty="0">
                <a:solidFill>
                  <a:srgbClr val="92D050"/>
                </a:solidFill>
              </a:rPr>
              <a:t> </a:t>
            </a:r>
            <a:r>
              <a:rPr lang="en-US" dirty="0" smtClean="0">
                <a:solidFill>
                  <a:srgbClr val="92D050"/>
                </a:solidFill>
              </a:rPr>
              <a:t>     - check if you build the same bit version of R and dll  </a:t>
            </a:r>
            <a:endParaRPr lang="en-US" dirty="0">
              <a:solidFill>
                <a:srgbClr val="92D050"/>
              </a:solidFill>
            </a:endParaRPr>
          </a:p>
          <a:p>
            <a:pPr marL="0" indent="0">
              <a:buNone/>
            </a:pPr>
            <a:r>
              <a:rPr lang="en-US" dirty="0">
                <a:solidFill>
                  <a:srgbClr val="92D050"/>
                </a:solidFill>
              </a:rPr>
              <a:t>      - change dll type as 9) and 10) </a:t>
            </a:r>
          </a:p>
        </p:txBody>
      </p:sp>
      <p:sp>
        <p:nvSpPr>
          <p:cNvPr id="5" name="TextBox 4"/>
          <p:cNvSpPr txBox="1"/>
          <p:nvPr/>
        </p:nvSpPr>
        <p:spPr>
          <a:xfrm>
            <a:off x="2327563" y="3304308"/>
            <a:ext cx="6099464" cy="923330"/>
          </a:xfrm>
          <a:prstGeom prst="rect">
            <a:avLst/>
          </a:prstGeom>
          <a:noFill/>
          <a:ln>
            <a:solidFill>
              <a:srgbClr val="FF0000"/>
            </a:solidFill>
          </a:ln>
        </p:spPr>
        <p:txBody>
          <a:bodyPr wrap="square" rtlCol="0">
            <a:spAutoFit/>
          </a:bodyPr>
          <a:lstStyle/>
          <a:p>
            <a:pPr marL="0" indent="0">
              <a:buNone/>
            </a:pPr>
            <a:r>
              <a:rPr lang="en-US" dirty="0" smtClean="0"/>
              <a:t>“</a:t>
            </a:r>
            <a:r>
              <a:rPr lang="en-US" dirty="0">
                <a:solidFill>
                  <a:schemeClr val="bg1"/>
                </a:solidFill>
              </a:rPr>
              <a:t>Error in </a:t>
            </a:r>
            <a:r>
              <a:rPr lang="en-US" dirty="0" err="1">
                <a:solidFill>
                  <a:schemeClr val="bg1"/>
                </a:solidFill>
              </a:rPr>
              <a:t>inDL</a:t>
            </a:r>
            <a:r>
              <a:rPr lang="en-US" dirty="0">
                <a:solidFill>
                  <a:schemeClr val="bg1"/>
                </a:solidFill>
              </a:rPr>
              <a:t>(x, </a:t>
            </a:r>
            <a:r>
              <a:rPr lang="en-US" dirty="0" err="1">
                <a:solidFill>
                  <a:schemeClr val="bg1"/>
                </a:solidFill>
              </a:rPr>
              <a:t>as.logical</a:t>
            </a:r>
            <a:r>
              <a:rPr lang="en-US" dirty="0">
                <a:solidFill>
                  <a:schemeClr val="bg1"/>
                </a:solidFill>
              </a:rPr>
              <a:t>(local), </a:t>
            </a:r>
            <a:r>
              <a:rPr lang="en-US" dirty="0" err="1">
                <a:solidFill>
                  <a:schemeClr val="bg1"/>
                </a:solidFill>
              </a:rPr>
              <a:t>as.logical</a:t>
            </a:r>
            <a:r>
              <a:rPr lang="en-US" dirty="0">
                <a:solidFill>
                  <a:schemeClr val="bg1"/>
                </a:solidFill>
              </a:rPr>
              <a:t>(now), ...) : </a:t>
            </a:r>
          </a:p>
          <a:p>
            <a:pPr marL="0" indent="0">
              <a:buNone/>
            </a:pPr>
            <a:r>
              <a:rPr lang="en-US" dirty="0">
                <a:solidFill>
                  <a:schemeClr val="bg1"/>
                </a:solidFill>
              </a:rPr>
              <a:t>unable to load shared object ‘../cuFFT.dll': </a:t>
            </a:r>
          </a:p>
          <a:p>
            <a:pPr marL="0" indent="0">
              <a:buNone/>
            </a:pPr>
            <a:r>
              <a:rPr lang="en-US" dirty="0" err="1">
                <a:solidFill>
                  <a:schemeClr val="bg1"/>
                </a:solidFill>
              </a:rPr>
              <a:t>LoadLibrary</a:t>
            </a:r>
            <a:r>
              <a:rPr lang="en-US" dirty="0">
                <a:solidFill>
                  <a:schemeClr val="bg1"/>
                </a:solidFill>
              </a:rPr>
              <a:t> failure: %1 is not a valid Win32 application</a:t>
            </a:r>
            <a:r>
              <a:rPr lang="en-US" dirty="0" smtClean="0">
                <a:solidFill>
                  <a:schemeClr val="bg1"/>
                </a:solidFill>
              </a:rPr>
              <a:t>.”</a:t>
            </a:r>
            <a:endParaRPr lang="en-US" dirty="0" smtClean="0">
              <a:solidFill>
                <a:schemeClr val="bg2"/>
              </a:solidFill>
              <a:latin typeface="Trebuchet MS" pitchFamily="34" charset="0"/>
            </a:endParaRPr>
          </a:p>
        </p:txBody>
      </p:sp>
      <p:sp>
        <p:nvSpPr>
          <p:cNvPr id="6" name="TextBox 5"/>
          <p:cNvSpPr txBox="1"/>
          <p:nvPr/>
        </p:nvSpPr>
        <p:spPr>
          <a:xfrm>
            <a:off x="1592107" y="1016245"/>
            <a:ext cx="5775048" cy="740203"/>
          </a:xfrm>
          <a:prstGeom prst="rect">
            <a:avLst/>
          </a:prstGeom>
          <a:noFill/>
        </p:spPr>
        <p:txBody>
          <a:bodyPr wrap="square" rtlCol="0">
            <a:spAutoFit/>
          </a:bodyPr>
          <a:lstStyle/>
          <a:p>
            <a:pPr eaLnBrk="0" hangingPunct="0">
              <a:lnSpc>
                <a:spcPct val="90000"/>
              </a:lnSpc>
              <a:spcBef>
                <a:spcPts val="600"/>
              </a:spcBef>
              <a:spcAft>
                <a:spcPts val="300"/>
              </a:spcAft>
            </a:pPr>
            <a:r>
              <a:rPr lang="en-US" sz="2400" dirty="0">
                <a:solidFill>
                  <a:schemeClr val="bg2"/>
                </a:solidFill>
                <a:latin typeface="Trebuchet MS" pitchFamily="34" charset="0"/>
                <a:cs typeface="ＭＳ Ｐゴシック" pitchFamily="-65" charset="-128"/>
              </a:rPr>
              <a:t>1. </a:t>
            </a:r>
            <a:r>
              <a:rPr lang="en-US" sz="2400" dirty="0" smtClean="0">
                <a:solidFill>
                  <a:schemeClr val="bg2"/>
                </a:solidFill>
                <a:latin typeface="Trebuchet MS" pitchFamily="34" charset="0"/>
                <a:cs typeface="ＭＳ Ｐゴシック" pitchFamily="-65" charset="-128"/>
              </a:rPr>
              <a:t>LNK </a:t>
            </a:r>
            <a:r>
              <a:rPr lang="en-US" sz="2400" dirty="0">
                <a:solidFill>
                  <a:schemeClr val="bg2"/>
                </a:solidFill>
                <a:latin typeface="Trebuchet MS" pitchFamily="34" charset="0"/>
                <a:cs typeface="ＭＳ Ｐゴシック" pitchFamily="-65" charset="-128"/>
              </a:rPr>
              <a:t>unresolved external symbol </a:t>
            </a:r>
          </a:p>
          <a:p>
            <a:pPr algn="ctr"/>
            <a:endParaRPr lang="en-US" dirty="0" smtClean="0">
              <a:solidFill>
                <a:schemeClr val="bg2"/>
              </a:solidFill>
              <a:latin typeface="Trebuchet MS" pitchFamily="34" charset="0"/>
            </a:endParaRPr>
          </a:p>
        </p:txBody>
      </p:sp>
      <p:sp>
        <p:nvSpPr>
          <p:cNvPr id="7" name="TextBox 6"/>
          <p:cNvSpPr txBox="1"/>
          <p:nvPr/>
        </p:nvSpPr>
        <p:spPr>
          <a:xfrm>
            <a:off x="2047008" y="1736051"/>
            <a:ext cx="6660574" cy="369332"/>
          </a:xfrm>
          <a:prstGeom prst="rect">
            <a:avLst/>
          </a:prstGeom>
          <a:noFill/>
          <a:ln>
            <a:solidFill>
              <a:srgbClr val="FF0000"/>
            </a:solidFill>
          </a:ln>
        </p:spPr>
        <p:txBody>
          <a:bodyPr wrap="square" rtlCol="0">
            <a:spAutoFit/>
          </a:bodyPr>
          <a:lstStyle/>
          <a:p>
            <a:pPr defTabSz="914400" eaLnBrk="0" hangingPunct="0">
              <a:spcBef>
                <a:spcPct val="30000"/>
              </a:spcBef>
              <a:defRPr/>
            </a:pPr>
            <a:r>
              <a:rPr lang="en-US" dirty="0" smtClean="0">
                <a:solidFill>
                  <a:schemeClr val="bg1"/>
                </a:solidFill>
              </a:rPr>
              <a:t>Error 72</a:t>
            </a:r>
            <a:r>
              <a:rPr lang="en-US" dirty="0">
                <a:solidFill>
                  <a:schemeClr val="bg1"/>
                </a:solidFill>
              </a:rPr>
              <a:t>	error LNK2001: unresolved external symbol </a:t>
            </a:r>
            <a:r>
              <a:rPr lang="en-US" dirty="0" err="1">
                <a:solidFill>
                  <a:schemeClr val="bg1"/>
                </a:solidFill>
              </a:rPr>
              <a:t>cudaFree</a:t>
            </a:r>
            <a:r>
              <a:rPr lang="en-US" dirty="0">
                <a:solidFill>
                  <a:schemeClr val="bg1"/>
                </a:solidFill>
              </a:rPr>
              <a:t>	</a:t>
            </a:r>
          </a:p>
        </p:txBody>
      </p:sp>
    </p:spTree>
    <p:extLst>
      <p:ext uri="{BB962C8B-B14F-4D97-AF65-F5344CB8AC3E}">
        <p14:creationId xmlns:p14="http://schemas.microsoft.com/office/powerpoint/2010/main" val="55344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507" y="584219"/>
            <a:ext cx="8996230" cy="4582300"/>
          </a:xfrm>
        </p:spPr>
        <p:txBody>
          <a:bodyPr/>
          <a:lstStyle/>
          <a:p>
            <a:pPr marL="0" indent="0">
              <a:buNone/>
            </a:pPr>
            <a:r>
              <a:rPr lang="en-US" sz="2800" dirty="0" smtClean="0"/>
              <a:t>Two examples :</a:t>
            </a:r>
          </a:p>
          <a:p>
            <a:pPr marL="0" indent="0">
              <a:buNone/>
            </a:pPr>
            <a:endParaRPr lang="en-US" sz="2800" dirty="0" smtClean="0"/>
          </a:p>
          <a:p>
            <a:r>
              <a:rPr lang="en-US" dirty="0" smtClean="0"/>
              <a:t>Accelerate Basic Linear Algebra Subprograms (BLAS)</a:t>
            </a:r>
          </a:p>
          <a:p>
            <a:pPr marL="0" indent="0">
              <a:buNone/>
            </a:pPr>
            <a:r>
              <a:rPr lang="en-US" dirty="0" smtClean="0"/>
              <a:t>   how to use drop in library with R </a:t>
            </a:r>
            <a:endParaRPr lang="en-US" dirty="0"/>
          </a:p>
          <a:p>
            <a:pPr marL="0" indent="0">
              <a:buNone/>
            </a:pPr>
            <a:endParaRPr lang="en-US" dirty="0" smtClean="0"/>
          </a:p>
          <a:p>
            <a:r>
              <a:rPr lang="en-US" dirty="0" smtClean="0"/>
              <a:t> Accelerate Fast</a:t>
            </a:r>
            <a:r>
              <a:rPr lang="en-US" dirty="0"/>
              <a:t> Fourier </a:t>
            </a:r>
            <a:r>
              <a:rPr lang="en-US" dirty="0" smtClean="0"/>
              <a:t>Transform (FFT)</a:t>
            </a:r>
          </a:p>
          <a:p>
            <a:pPr marL="0" indent="0">
              <a:buNone/>
            </a:pPr>
            <a:r>
              <a:rPr lang="en-US" dirty="0" smtClean="0"/>
              <a:t>   how to deploy CUDA APIs</a:t>
            </a:r>
          </a:p>
          <a:p>
            <a:pPr marL="0" indent="0">
              <a:buNone/>
            </a:pPr>
            <a:r>
              <a:rPr lang="en-US" dirty="0"/>
              <a:t> </a:t>
            </a:r>
            <a:r>
              <a:rPr lang="en-US" dirty="0" smtClean="0"/>
              <a:t>  how to build, link and use CUDA shared objects (.so)   </a:t>
            </a:r>
          </a:p>
        </p:txBody>
      </p:sp>
    </p:spTree>
    <p:extLst>
      <p:ext uri="{BB962C8B-B14F-4D97-AF65-F5344CB8AC3E}">
        <p14:creationId xmlns:p14="http://schemas.microsoft.com/office/powerpoint/2010/main" val="321428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311" y="316209"/>
            <a:ext cx="10255828" cy="1068176"/>
          </a:xfrm>
        </p:spPr>
        <p:txBody>
          <a:bodyPr/>
          <a:lstStyle/>
          <a:p>
            <a:r>
              <a:rPr lang="en-US" sz="2400" dirty="0" smtClean="0"/>
              <a:t>Case 1. Accelerate </a:t>
            </a:r>
            <a:r>
              <a:rPr lang="en-US" sz="2400" dirty="0"/>
              <a:t>Basic Linear Algebra Subprograms (BLAS)</a:t>
            </a:r>
            <a:br>
              <a:rPr lang="en-US" sz="2400" dirty="0"/>
            </a:br>
            <a:endParaRPr lang="en-US" dirty="0"/>
          </a:p>
        </p:txBody>
      </p:sp>
      <p:sp>
        <p:nvSpPr>
          <p:cNvPr id="3" name="Content Placeholder 2"/>
          <p:cNvSpPr>
            <a:spLocks noGrp="1"/>
          </p:cNvSpPr>
          <p:nvPr>
            <p:ph idx="1"/>
          </p:nvPr>
        </p:nvSpPr>
        <p:spPr>
          <a:xfrm>
            <a:off x="1571326" y="1051809"/>
            <a:ext cx="8996230" cy="4582300"/>
          </a:xfrm>
        </p:spPr>
        <p:txBody>
          <a:bodyPr/>
          <a:lstStyle/>
          <a:p>
            <a:r>
              <a:rPr lang="en-US" dirty="0" smtClean="0"/>
              <a:t>Target  : speedup R BLAS computation, such as %*% </a:t>
            </a:r>
          </a:p>
        </p:txBody>
      </p:sp>
      <p:sp>
        <p:nvSpPr>
          <p:cNvPr id="4" name="Rectangle 3"/>
          <p:cNvSpPr/>
          <p:nvPr/>
        </p:nvSpPr>
        <p:spPr>
          <a:xfrm>
            <a:off x="3851993" y="1861688"/>
            <a:ext cx="3285284" cy="8120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rebuchet MS"/>
              </a:rPr>
              <a:t>R applications</a:t>
            </a:r>
            <a:endParaRPr lang="en-US" dirty="0">
              <a:latin typeface="Trebuchet MS"/>
            </a:endParaRPr>
          </a:p>
        </p:txBody>
      </p:sp>
      <p:cxnSp>
        <p:nvCxnSpPr>
          <p:cNvPr id="5" name="Straight Connector 4"/>
          <p:cNvCxnSpPr/>
          <p:nvPr/>
        </p:nvCxnSpPr>
        <p:spPr>
          <a:xfrm>
            <a:off x="2000546" y="3292132"/>
            <a:ext cx="7147082" cy="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000546" y="3453231"/>
            <a:ext cx="3271694" cy="1857821"/>
            <a:chOff x="2000546" y="3453231"/>
            <a:chExt cx="3271694" cy="1857821"/>
          </a:xfrm>
        </p:grpSpPr>
        <p:sp>
          <p:nvSpPr>
            <p:cNvPr id="6" name="Rectangle 5"/>
            <p:cNvSpPr/>
            <p:nvPr/>
          </p:nvSpPr>
          <p:spPr>
            <a:xfrm>
              <a:off x="3932326" y="4215582"/>
              <a:ext cx="1339913" cy="10954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rebuchet MS"/>
                </a:rPr>
                <a:t>OpenBLAS</a:t>
              </a:r>
              <a:endParaRPr lang="en-US" dirty="0">
                <a:latin typeface="Trebuchet MS"/>
              </a:endParaRPr>
            </a:p>
          </p:txBody>
        </p:sp>
        <p:sp>
          <p:nvSpPr>
            <p:cNvPr id="8" name="Rectangle 7"/>
            <p:cNvSpPr/>
            <p:nvPr/>
          </p:nvSpPr>
          <p:spPr>
            <a:xfrm>
              <a:off x="2000546" y="4215582"/>
              <a:ext cx="1635847" cy="10954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rebuchet MS"/>
                </a:rPr>
                <a:t>Intel MKL CPUs</a:t>
              </a:r>
              <a:endParaRPr lang="en-US" dirty="0">
                <a:latin typeface="Trebuchet MS"/>
              </a:endParaRPr>
            </a:p>
          </p:txBody>
        </p:sp>
        <p:sp>
          <p:nvSpPr>
            <p:cNvPr id="9" name="Rectangle 8"/>
            <p:cNvSpPr/>
            <p:nvPr/>
          </p:nvSpPr>
          <p:spPr>
            <a:xfrm>
              <a:off x="2000546" y="3453231"/>
              <a:ext cx="3271694" cy="5495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rebuchet MS"/>
                </a:rPr>
                <a:t>Various CPU BLAS implementations</a:t>
              </a:r>
              <a:endParaRPr lang="en-US" dirty="0">
                <a:latin typeface="Trebuchet MS"/>
              </a:endParaRPr>
            </a:p>
          </p:txBody>
        </p:sp>
      </p:grpSp>
      <p:sp>
        <p:nvSpPr>
          <p:cNvPr id="11" name="Rectangle 10"/>
          <p:cNvSpPr/>
          <p:nvPr/>
        </p:nvSpPr>
        <p:spPr>
          <a:xfrm>
            <a:off x="3832762" y="2785137"/>
            <a:ext cx="3304515" cy="3440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rebuchet MS"/>
              </a:rPr>
              <a:t>R standard interface Rblas.so</a:t>
            </a:r>
            <a:endParaRPr lang="en-US" dirty="0">
              <a:latin typeface="Trebuchet MS"/>
            </a:endParaRPr>
          </a:p>
        </p:txBody>
      </p:sp>
      <p:grpSp>
        <p:nvGrpSpPr>
          <p:cNvPr id="15" name="Group 14"/>
          <p:cNvGrpSpPr/>
          <p:nvPr/>
        </p:nvGrpSpPr>
        <p:grpSpPr>
          <a:xfrm>
            <a:off x="5689023" y="3453231"/>
            <a:ext cx="3458605" cy="1844235"/>
            <a:chOff x="5689023" y="3453231"/>
            <a:chExt cx="3458605" cy="1844235"/>
          </a:xfrm>
        </p:grpSpPr>
        <p:sp>
          <p:nvSpPr>
            <p:cNvPr id="7" name="Rectangle 6"/>
            <p:cNvSpPr/>
            <p:nvPr/>
          </p:nvSpPr>
          <p:spPr>
            <a:xfrm>
              <a:off x="5689023" y="4215582"/>
              <a:ext cx="1054405" cy="1081884"/>
            </a:xfrm>
            <a:prstGeom prst="rect">
              <a:avLst/>
            </a:prstGeom>
            <a:solidFill>
              <a:srgbClr val="76B900"/>
            </a:solidFill>
            <a:ln>
              <a:solidFill>
                <a:srgbClr val="5492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rebuchet MS"/>
                </a:rPr>
                <a:t>Fermi GPU</a:t>
              </a:r>
              <a:endParaRPr lang="en-US" dirty="0">
                <a:latin typeface="Trebuchet MS"/>
              </a:endParaRPr>
            </a:p>
          </p:txBody>
        </p:sp>
        <p:sp>
          <p:nvSpPr>
            <p:cNvPr id="10" name="Rectangle 9"/>
            <p:cNvSpPr/>
            <p:nvPr/>
          </p:nvSpPr>
          <p:spPr>
            <a:xfrm>
              <a:off x="5689023" y="3453231"/>
              <a:ext cx="3458605" cy="549595"/>
            </a:xfrm>
            <a:prstGeom prst="rect">
              <a:avLst/>
            </a:prstGeom>
            <a:solidFill>
              <a:srgbClr val="76B900"/>
            </a:solidFill>
            <a:ln>
              <a:solidFill>
                <a:srgbClr val="5492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rebuchet MS"/>
                </a:rPr>
                <a:t>cuBLAS</a:t>
              </a:r>
              <a:r>
                <a:rPr lang="en-US" dirty="0" smtClean="0">
                  <a:latin typeface="Trebuchet MS"/>
                </a:rPr>
                <a:t>/NVBLAS</a:t>
              </a:r>
              <a:endParaRPr lang="en-US" dirty="0">
                <a:latin typeface="Trebuchet MS"/>
              </a:endParaRPr>
            </a:p>
          </p:txBody>
        </p:sp>
        <p:sp>
          <p:nvSpPr>
            <p:cNvPr id="12" name="Rectangle 11"/>
            <p:cNvSpPr/>
            <p:nvPr/>
          </p:nvSpPr>
          <p:spPr>
            <a:xfrm>
              <a:off x="6870430" y="4215582"/>
              <a:ext cx="1000408" cy="1081884"/>
            </a:xfrm>
            <a:prstGeom prst="rect">
              <a:avLst/>
            </a:prstGeom>
            <a:solidFill>
              <a:srgbClr val="76B900"/>
            </a:solidFill>
            <a:ln>
              <a:solidFill>
                <a:srgbClr val="5492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rebuchet MS"/>
                </a:rPr>
                <a:t>Kepler</a:t>
              </a:r>
              <a:r>
                <a:rPr lang="en-US" dirty="0" smtClean="0">
                  <a:latin typeface="Trebuchet MS"/>
                </a:rPr>
                <a:t> GPU</a:t>
              </a:r>
              <a:endParaRPr lang="en-US" dirty="0">
                <a:latin typeface="Trebuchet MS"/>
              </a:endParaRPr>
            </a:p>
          </p:txBody>
        </p:sp>
        <p:sp>
          <p:nvSpPr>
            <p:cNvPr id="13" name="Rectangle 12"/>
            <p:cNvSpPr/>
            <p:nvPr/>
          </p:nvSpPr>
          <p:spPr>
            <a:xfrm>
              <a:off x="7997839" y="4215582"/>
              <a:ext cx="1149789" cy="1081884"/>
            </a:xfrm>
            <a:prstGeom prst="rect">
              <a:avLst/>
            </a:prstGeom>
            <a:solidFill>
              <a:srgbClr val="76B900"/>
            </a:solidFill>
            <a:ln>
              <a:solidFill>
                <a:srgbClr val="5492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rebuchet MS"/>
                </a:rPr>
                <a:t>Maxwell GPU</a:t>
              </a:r>
              <a:endParaRPr lang="en-US" dirty="0">
                <a:latin typeface="Trebuchet MS"/>
              </a:endParaRPr>
            </a:p>
          </p:txBody>
        </p:sp>
      </p:grpSp>
    </p:spTree>
    <p:extLst>
      <p:ext uri="{BB962C8B-B14F-4D97-AF65-F5344CB8AC3E}">
        <p14:creationId xmlns:p14="http://schemas.microsoft.com/office/powerpoint/2010/main" val="335625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328790" y="381535"/>
            <a:ext cx="9173363" cy="2409791"/>
          </a:xfrm>
        </p:spPr>
        <p:txBody>
          <a:bodyPr/>
          <a:lstStyle/>
          <a:p>
            <a:pPr marL="0" indent="0">
              <a:buNone/>
            </a:pPr>
            <a:r>
              <a:rPr lang="en-US" dirty="0" smtClean="0">
                <a:solidFill>
                  <a:srgbClr val="92D050"/>
                </a:solidFill>
              </a:rPr>
              <a:t>Drop-in </a:t>
            </a:r>
            <a:r>
              <a:rPr lang="en-US" dirty="0">
                <a:solidFill>
                  <a:srgbClr val="92D050"/>
                </a:solidFill>
              </a:rPr>
              <a:t>NVBLAS </a:t>
            </a:r>
            <a:r>
              <a:rPr lang="en-US" dirty="0" smtClean="0">
                <a:solidFill>
                  <a:srgbClr val="92D050"/>
                </a:solidFill>
              </a:rPr>
              <a:t>Library on Linux</a:t>
            </a:r>
          </a:p>
          <a:p>
            <a:pPr>
              <a:buFont typeface="Wingdings" panose="05000000000000000000" pitchFamily="2" charset="2"/>
              <a:buChar char="Ø"/>
            </a:pPr>
            <a:r>
              <a:rPr lang="en-US" dirty="0" smtClean="0"/>
              <a:t> The wrapper of </a:t>
            </a:r>
            <a:r>
              <a:rPr lang="en-US" dirty="0" err="1" smtClean="0"/>
              <a:t>cuBLAS</a:t>
            </a:r>
            <a:endParaRPr lang="en-US" dirty="0" smtClean="0"/>
          </a:p>
          <a:p>
            <a:pPr>
              <a:buFont typeface="Wingdings" panose="05000000000000000000" pitchFamily="2" charset="2"/>
              <a:buChar char="Ø"/>
            </a:pPr>
            <a:r>
              <a:rPr lang="en-US" dirty="0" smtClean="0"/>
              <a:t> Includes Standard </a:t>
            </a:r>
            <a:r>
              <a:rPr lang="en-US" dirty="0"/>
              <a:t>BLAS3 </a:t>
            </a:r>
            <a:r>
              <a:rPr lang="en-US" dirty="0" smtClean="0"/>
              <a:t>routines </a:t>
            </a:r>
          </a:p>
          <a:p>
            <a:pPr marL="511175" lvl="1" indent="0">
              <a:buNone/>
            </a:pPr>
            <a:r>
              <a:rPr lang="en-US" dirty="0" err="1" smtClean="0"/>
              <a:t>gemm</a:t>
            </a:r>
            <a:r>
              <a:rPr lang="en-US" dirty="0" smtClean="0"/>
              <a:t>, </a:t>
            </a:r>
            <a:r>
              <a:rPr lang="en-US" dirty="0" err="1" smtClean="0"/>
              <a:t>syrk</a:t>
            </a:r>
            <a:r>
              <a:rPr lang="en-US" dirty="0" smtClean="0"/>
              <a:t>, </a:t>
            </a:r>
            <a:r>
              <a:rPr lang="en-US" dirty="0" err="1" smtClean="0"/>
              <a:t>herk</a:t>
            </a:r>
            <a:r>
              <a:rPr lang="en-US" dirty="0" smtClean="0"/>
              <a:t>, </a:t>
            </a:r>
            <a:r>
              <a:rPr lang="en-US" dirty="0" err="1" smtClean="0"/>
              <a:t>trsm</a:t>
            </a:r>
            <a:r>
              <a:rPr lang="en-US" dirty="0" smtClean="0"/>
              <a:t>…</a:t>
            </a:r>
          </a:p>
          <a:p>
            <a:pPr>
              <a:buFont typeface="Wingdings" panose="05000000000000000000" pitchFamily="2" charset="2"/>
              <a:buChar char="Ø"/>
            </a:pPr>
            <a:r>
              <a:rPr lang="en-US" dirty="0" smtClean="0"/>
              <a:t> Supports Multiple-GPUs </a:t>
            </a:r>
          </a:p>
          <a:p>
            <a:pPr>
              <a:buFont typeface="Wingdings" panose="05000000000000000000" pitchFamily="2" charset="2"/>
              <a:buChar char="Ø"/>
            </a:pPr>
            <a:r>
              <a:rPr lang="en-US" dirty="0" smtClean="0"/>
              <a:t> ZERO </a:t>
            </a:r>
            <a:r>
              <a:rPr lang="en-US" dirty="0"/>
              <a:t>programming </a:t>
            </a:r>
            <a:r>
              <a:rPr lang="en-US" dirty="0" smtClean="0"/>
              <a:t>effort</a:t>
            </a:r>
            <a:endParaRPr lang="en-US" dirty="0"/>
          </a:p>
          <a:p>
            <a:pPr marL="0" indent="0">
              <a:buNone/>
            </a:pPr>
            <a:endParaRPr lang="en-US" dirty="0"/>
          </a:p>
          <a:p>
            <a:pPr marL="511175" lvl="1" indent="0">
              <a:buNone/>
            </a:pPr>
            <a:endParaRPr lang="en-US" dirty="0" smtClean="0"/>
          </a:p>
        </p:txBody>
      </p:sp>
      <p:sp>
        <p:nvSpPr>
          <p:cNvPr id="2" name="TextBox 1"/>
          <p:cNvSpPr txBox="1"/>
          <p:nvPr/>
        </p:nvSpPr>
        <p:spPr>
          <a:xfrm>
            <a:off x="1328790" y="3118940"/>
            <a:ext cx="8819146" cy="2492990"/>
          </a:xfrm>
          <a:prstGeom prst="rect">
            <a:avLst/>
          </a:prstGeom>
          <a:noFill/>
        </p:spPr>
        <p:txBody>
          <a:bodyPr wrap="square" rtlCol="0">
            <a:spAutoFit/>
          </a:bodyPr>
          <a:lstStyle/>
          <a:p>
            <a:pPr marL="0" indent="0">
              <a:buNone/>
            </a:pPr>
            <a:r>
              <a:rPr lang="en-US" sz="2400" dirty="0">
                <a:solidFill>
                  <a:srgbClr val="FFC000"/>
                </a:solidFill>
              </a:rPr>
              <a:t>Q: </a:t>
            </a:r>
            <a:r>
              <a:rPr lang="en-US" sz="2400" dirty="0" smtClean="0">
                <a:solidFill>
                  <a:srgbClr val="FFC000"/>
                </a:solidFill>
              </a:rPr>
              <a:t> How </a:t>
            </a:r>
            <a:r>
              <a:rPr lang="en-US" sz="2400" dirty="0">
                <a:solidFill>
                  <a:srgbClr val="FFC000"/>
                </a:solidFill>
              </a:rPr>
              <a:t>to use it with R ?</a:t>
            </a:r>
          </a:p>
          <a:p>
            <a:pPr marL="0" lvl="0" indent="0">
              <a:buNone/>
            </a:pPr>
            <a:r>
              <a:rPr lang="en-US" sz="2400" dirty="0">
                <a:solidFill>
                  <a:srgbClr val="0070C0"/>
                </a:solidFill>
              </a:rPr>
              <a:t>A:  Simple PRE-LOAD nvblas.so </a:t>
            </a:r>
            <a:r>
              <a:rPr lang="en-US" sz="2400" dirty="0" smtClean="0">
                <a:solidFill>
                  <a:srgbClr val="0070C0"/>
                </a:solidFill>
              </a:rPr>
              <a:t>on Linux</a:t>
            </a:r>
          </a:p>
          <a:p>
            <a:pPr marL="0" lvl="0" indent="0">
              <a:buNone/>
            </a:pPr>
            <a:endParaRPr lang="en-US" sz="2400" dirty="0">
              <a:solidFill>
                <a:schemeClr val="bg1"/>
              </a:solidFill>
            </a:endParaRPr>
          </a:p>
          <a:p>
            <a:pPr marL="0" lvl="0" indent="0">
              <a:buNone/>
            </a:pPr>
            <a:r>
              <a:rPr lang="en-US" sz="2000" dirty="0">
                <a:solidFill>
                  <a:srgbClr val="FFFFFF"/>
                </a:solidFill>
              </a:rPr>
              <a:t>Normally          :                                         </a:t>
            </a:r>
            <a:r>
              <a:rPr lang="en-US" sz="2000" b="1" i="1" dirty="0">
                <a:solidFill>
                  <a:srgbClr val="FF75C7"/>
                </a:solidFill>
              </a:rPr>
              <a:t>R CMD BATCH &lt;code&gt;.</a:t>
            </a:r>
            <a:r>
              <a:rPr lang="en-US" sz="2000" b="1" i="1" dirty="0" smtClean="0">
                <a:solidFill>
                  <a:srgbClr val="FF75C7"/>
                </a:solidFill>
              </a:rPr>
              <a:t>R</a:t>
            </a:r>
            <a:r>
              <a:rPr lang="en-US" sz="2000" dirty="0" smtClean="0">
                <a:solidFill>
                  <a:srgbClr val="FFFFFF"/>
                </a:solidFill>
              </a:rPr>
              <a:t> NVBLAS        </a:t>
            </a:r>
            <a:r>
              <a:rPr lang="en-US" sz="2000" dirty="0" smtClean="0">
                <a:solidFill>
                  <a:srgbClr val="92D050"/>
                </a:solidFill>
              </a:rPr>
              <a:t>  :</a:t>
            </a:r>
          </a:p>
          <a:p>
            <a:pPr marL="0" lvl="0" indent="0">
              <a:buNone/>
            </a:pPr>
            <a:r>
              <a:rPr lang="en-US" sz="2000" b="1" i="1" dirty="0">
                <a:solidFill>
                  <a:srgbClr val="92D050"/>
                </a:solidFill>
              </a:rPr>
              <a:t> </a:t>
            </a:r>
            <a:r>
              <a:rPr lang="en-US" sz="2000" b="1" i="1" dirty="0" smtClean="0">
                <a:solidFill>
                  <a:srgbClr val="92D050"/>
                </a:solidFill>
              </a:rPr>
              <a:t>       </a:t>
            </a:r>
            <a:r>
              <a:rPr lang="en-US" sz="2000" b="1" i="1" dirty="0" err="1">
                <a:solidFill>
                  <a:srgbClr val="92D050"/>
                </a:solidFill>
              </a:rPr>
              <a:t>env</a:t>
            </a:r>
            <a:r>
              <a:rPr lang="en-US" sz="2000" b="1" i="1" dirty="0">
                <a:solidFill>
                  <a:srgbClr val="92D050"/>
                </a:solidFill>
              </a:rPr>
              <a:t> LD_PRELOAD=libnvblas.so     </a:t>
            </a:r>
            <a:r>
              <a:rPr lang="en-US" sz="2000" b="1" i="1" dirty="0">
                <a:solidFill>
                  <a:srgbClr val="FF75C7"/>
                </a:solidFill>
              </a:rPr>
              <a:t>R CMD BATCH &lt;code&gt;.R</a:t>
            </a:r>
          </a:p>
          <a:p>
            <a:pPr algn="ctr"/>
            <a:endParaRPr lang="en-US" sz="2400" dirty="0" smtClean="0">
              <a:solidFill>
                <a:schemeClr val="bg2"/>
              </a:solidFill>
              <a:latin typeface="Trebuchet MS" pitchFamily="34" charset="0"/>
            </a:endParaRPr>
          </a:p>
        </p:txBody>
      </p:sp>
    </p:spTree>
    <p:extLst>
      <p:ext uri="{BB962C8B-B14F-4D97-AF65-F5344CB8AC3E}">
        <p14:creationId xmlns:p14="http://schemas.microsoft.com/office/powerpoint/2010/main" val="70698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862" y="-195789"/>
            <a:ext cx="8996230" cy="1068176"/>
          </a:xfrm>
        </p:spPr>
        <p:txBody>
          <a:bodyPr/>
          <a:lstStyle/>
          <a:p>
            <a:r>
              <a:rPr lang="en-US" sz="2800" dirty="0" smtClean="0"/>
              <a:t>Benchmark Results</a:t>
            </a:r>
            <a:endParaRPr lang="en-US" sz="2800" dirty="0"/>
          </a:p>
        </p:txBody>
      </p:sp>
      <p:sp>
        <p:nvSpPr>
          <p:cNvPr id="5" name="Content Placeholder 4"/>
          <p:cNvSpPr>
            <a:spLocks noGrp="1"/>
          </p:cNvSpPr>
          <p:nvPr>
            <p:ph idx="1"/>
          </p:nvPr>
        </p:nvSpPr>
        <p:spPr>
          <a:xfrm>
            <a:off x="1325408" y="872387"/>
            <a:ext cx="8996230" cy="427024"/>
          </a:xfrm>
        </p:spPr>
        <p:txBody>
          <a:bodyPr/>
          <a:lstStyle/>
          <a:p>
            <a:pPr marL="0" indent="0">
              <a:buNone/>
            </a:pPr>
            <a:r>
              <a:rPr lang="en-US" dirty="0" smtClean="0">
                <a:hlinkClick r:id="rId3"/>
              </a:rPr>
              <a:t>revolution-benchmark</a:t>
            </a:r>
            <a:r>
              <a:rPr lang="en-US" dirty="0" smtClean="0"/>
              <a:t> &amp; </a:t>
            </a:r>
            <a:r>
              <a:rPr lang="en-US" dirty="0" smtClean="0">
                <a:hlinkClick r:id="rId4"/>
              </a:rPr>
              <a:t>R-benchmark-2.5</a:t>
            </a:r>
            <a:endParaRPr lang="en-US" dirty="0" smtClean="0"/>
          </a:p>
          <a:p>
            <a:pPr marL="0" indent="0">
              <a:buNone/>
            </a:pPr>
            <a:r>
              <a:rPr lang="en-US" dirty="0" smtClean="0"/>
              <a:t>				</a:t>
            </a:r>
          </a:p>
          <a:p>
            <a:pPr marL="0" indent="0">
              <a:buNone/>
            </a:pPr>
            <a:endParaRPr lang="en-US" dirty="0" smtClean="0"/>
          </a:p>
          <a:p>
            <a:pPr marL="0" indent="0">
              <a:buNone/>
            </a:pPr>
            <a:endParaRPr lang="en-US" dirty="0" smtClean="0"/>
          </a:p>
          <a:p>
            <a:pPr marL="0" indent="0">
              <a:buNone/>
            </a:pPr>
            <a:r>
              <a:rPr lang="en-US" dirty="0" smtClean="0"/>
              <a:t> </a:t>
            </a:r>
            <a:r>
              <a:rPr lang="en-US" dirty="0"/>
              <a:t>				</a:t>
            </a:r>
          </a:p>
          <a:p>
            <a:pPr marL="0" indent="0">
              <a:buNone/>
            </a:pPr>
            <a:endParaRPr lang="en-US" dirty="0"/>
          </a:p>
          <a:p>
            <a:endParaRPr lang="en-US" dirty="0"/>
          </a:p>
        </p:txBody>
      </p:sp>
      <p:pic>
        <p:nvPicPr>
          <p:cNvPr id="8" name="Picture 7"/>
          <p:cNvPicPr>
            <a:picLocks noChangeAspect="1"/>
          </p:cNvPicPr>
          <p:nvPr/>
        </p:nvPicPr>
        <p:blipFill>
          <a:blip r:embed="rId5"/>
          <a:stretch>
            <a:fillRect/>
          </a:stretch>
        </p:blipFill>
        <p:spPr>
          <a:xfrm>
            <a:off x="1088060" y="1782921"/>
            <a:ext cx="9760542" cy="3042168"/>
          </a:xfrm>
          <a:prstGeom prst="rect">
            <a:avLst/>
          </a:prstGeom>
        </p:spPr>
      </p:pic>
      <p:sp>
        <p:nvSpPr>
          <p:cNvPr id="3" name="Rectangle 2"/>
          <p:cNvSpPr/>
          <p:nvPr/>
        </p:nvSpPr>
        <p:spPr>
          <a:xfrm>
            <a:off x="1870839" y="4985433"/>
            <a:ext cx="8450799" cy="584775"/>
          </a:xfrm>
          <a:prstGeom prst="rect">
            <a:avLst/>
          </a:prstGeom>
        </p:spPr>
        <p:txBody>
          <a:bodyPr wrap="square">
            <a:spAutoFit/>
          </a:bodyPr>
          <a:lstStyle/>
          <a:p>
            <a:pPr marL="0" indent="0">
              <a:buNone/>
            </a:pPr>
            <a:r>
              <a:rPr lang="en-US" sz="1600" dirty="0">
                <a:solidFill>
                  <a:schemeClr val="bg1"/>
                </a:solidFill>
              </a:rPr>
              <a:t>CPU :  Intel, Sandy Bridge </a:t>
            </a:r>
            <a:r>
              <a:rPr lang="en-US" sz="1600" dirty="0" smtClean="0">
                <a:solidFill>
                  <a:schemeClr val="bg1"/>
                </a:solidFill>
              </a:rPr>
              <a:t>E5-2670, </a:t>
            </a:r>
            <a:r>
              <a:rPr lang="en-US" sz="1600" dirty="0">
                <a:solidFill>
                  <a:schemeClr val="bg1"/>
                </a:solidFill>
              </a:rPr>
              <a:t>Dual socket </a:t>
            </a:r>
            <a:r>
              <a:rPr lang="en-US" sz="1600" dirty="0" smtClean="0">
                <a:solidFill>
                  <a:schemeClr val="bg1"/>
                </a:solidFill>
              </a:rPr>
              <a:t>8-cores, @ 2.60GHz, </a:t>
            </a:r>
            <a:r>
              <a:rPr lang="en-US" sz="1600" dirty="0">
                <a:solidFill>
                  <a:schemeClr val="bg1"/>
                </a:solidFill>
              </a:rPr>
              <a:t>128 GB</a:t>
            </a:r>
          </a:p>
          <a:p>
            <a:pPr marL="0" indent="0">
              <a:buNone/>
            </a:pPr>
            <a:r>
              <a:rPr lang="en-US" sz="1600" dirty="0">
                <a:solidFill>
                  <a:schemeClr val="bg1"/>
                </a:solidFill>
              </a:rPr>
              <a:t>GPU :  NVidia, Kepler,  </a:t>
            </a:r>
            <a:r>
              <a:rPr lang="en-US" sz="1600" dirty="0" smtClean="0">
                <a:solidFill>
                  <a:schemeClr val="bg1"/>
                </a:solidFill>
              </a:rPr>
              <a:t>K40m,  6GB memory </a:t>
            </a:r>
            <a:endParaRPr lang="en-US" sz="1600" dirty="0">
              <a:solidFill>
                <a:schemeClr val="bg1"/>
              </a:solidFill>
            </a:endParaRPr>
          </a:p>
        </p:txBody>
      </p:sp>
    </p:spTree>
    <p:extLst>
      <p:ext uri="{BB962C8B-B14F-4D97-AF65-F5344CB8AC3E}">
        <p14:creationId xmlns:p14="http://schemas.microsoft.com/office/powerpoint/2010/main" val="255558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VIDIA GTC Slide Master">
  <a:themeElements>
    <a:clrScheme name="NVIDIA GTC 2010">
      <a:dk1>
        <a:sysClr val="windowText" lastClr="000000"/>
      </a:dk1>
      <a:lt1>
        <a:sysClr val="window" lastClr="FFFFFF"/>
      </a:lt1>
      <a:dk2>
        <a:srgbClr val="545454"/>
      </a:dk2>
      <a:lt2>
        <a:srgbClr val="FFFFFF"/>
      </a:lt2>
      <a:accent1>
        <a:srgbClr val="76B900"/>
      </a:accent1>
      <a:accent2>
        <a:srgbClr val="00B485"/>
      </a:accent2>
      <a:accent3>
        <a:srgbClr val="929292"/>
      </a:accent3>
      <a:accent4>
        <a:srgbClr val="D429F1"/>
      </a:accent4>
      <a:accent5>
        <a:srgbClr val="6B2795"/>
      </a:accent5>
      <a:accent6>
        <a:srgbClr val="4549F5"/>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dirty="0" smtClean="0">
            <a:solidFill>
              <a:schemeClr val="bg2"/>
            </a:solidFill>
            <a:latin typeface="Trebuchet MS"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GTC_2015_16x9-Black-template - FINAL</Template>
  <TotalTime>55612</TotalTime>
  <Words>6327</Words>
  <Application>Microsoft Office PowerPoint</Application>
  <PresentationFormat>Custom</PresentationFormat>
  <Paragraphs>953</Paragraphs>
  <Slides>57</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DejaVu Sans</vt:lpstr>
      <vt:lpstr>MS PGothic</vt:lpstr>
      <vt:lpstr>MS PGothic</vt:lpstr>
      <vt:lpstr>Arial</vt:lpstr>
      <vt:lpstr>Calibri</vt:lpstr>
      <vt:lpstr>Cambria Math</vt:lpstr>
      <vt:lpstr>Lucida Console</vt:lpstr>
      <vt:lpstr>Segoe UI Semilight</vt:lpstr>
      <vt:lpstr>Trebuchet MS</vt:lpstr>
      <vt:lpstr>Verdana</vt:lpstr>
      <vt:lpstr>Wingdings</vt:lpstr>
      <vt:lpstr>NVIDIA GTC Slide Master</vt:lpstr>
      <vt:lpstr>PowerPoint Presentation</vt:lpstr>
      <vt:lpstr>PowerPoint Presentation</vt:lpstr>
      <vt:lpstr>1.Background</vt:lpstr>
      <vt:lpstr>R Software Stack with cuda </vt:lpstr>
      <vt:lpstr>2. Deploy CUDA Libraries to R</vt:lpstr>
      <vt:lpstr>PowerPoint Presentation</vt:lpstr>
      <vt:lpstr>Case 1. Accelerate Basic Linear Algebra Subprograms (BLAS) </vt:lpstr>
      <vt:lpstr>PowerPoint Presentation</vt:lpstr>
      <vt:lpstr>Benchmark Results</vt:lpstr>
      <vt:lpstr>PowerPoint Presentation</vt:lpstr>
      <vt:lpstr>Case 2. Accelerate Fast Fourier Transform (FFT)</vt:lpstr>
      <vt:lpstr>PowerPoint Presentation</vt:lpstr>
      <vt:lpstr>PowerPoint Presentation</vt:lpstr>
      <vt:lpstr>PowerPoint Presentation</vt:lpstr>
      <vt:lpstr>PowerPoint Presentation</vt:lpstr>
      <vt:lpstr>PowerPoint Presentation</vt:lpstr>
      <vt:lpstr> 3. Apply directives</vt:lpstr>
      <vt:lpstr>PowerPoint Presentation</vt:lpstr>
      <vt:lpstr>PowerPoint Presentation</vt:lpstr>
      <vt:lpstr>PowerPoint Presentation</vt:lpstr>
      <vt:lpstr>Results</vt:lpstr>
      <vt:lpstr>3. Combine CUDA Languages to R</vt:lpstr>
      <vt:lpstr>PowerPoint Presentation</vt:lpstr>
      <vt:lpstr>PowerPoint Presentation</vt:lpstr>
      <vt:lpstr>4.Case Study: K nearest neighbors (kNN)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Appendix:   Build R with CUDA by Visual Studio 2013 on Windows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CUDA</dc:title>
  <dc:creator>Jennifer Hohn</dc:creator>
  <cp:lastModifiedBy>patricz</cp:lastModifiedBy>
  <cp:revision>2323</cp:revision>
  <cp:lastPrinted>2015-03-05T10:35:46Z</cp:lastPrinted>
  <dcterms:created xsi:type="dcterms:W3CDTF">2008-01-24T03:11:41Z</dcterms:created>
  <dcterms:modified xsi:type="dcterms:W3CDTF">2015-03-18T01:01:27Z</dcterms:modified>
  <cp:category>R, CUDA</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_NewReviewCycle">
    <vt:lpwstr/>
  </property>
</Properties>
</file>